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5" r:id="rId3"/>
    <p:sldId id="275" r:id="rId4"/>
    <p:sldId id="259" r:id="rId5"/>
    <p:sldId id="273" r:id="rId6"/>
    <p:sldId id="260" r:id="rId7"/>
    <p:sldId id="257" r:id="rId8"/>
    <p:sldId id="261" r:id="rId9"/>
    <p:sldId id="274" r:id="rId10"/>
    <p:sldId id="262" r:id="rId11"/>
    <p:sldId id="263" r:id="rId12"/>
    <p:sldId id="276" r:id="rId13"/>
    <p:sldId id="264" r:id="rId14"/>
    <p:sldId id="265" r:id="rId15"/>
    <p:sldId id="267" r:id="rId16"/>
    <p:sldId id="266" r:id="rId17"/>
    <p:sldId id="268" r:id="rId18"/>
    <p:sldId id="269" r:id="rId19"/>
    <p:sldId id="277" r:id="rId20"/>
    <p:sldId id="384" r:id="rId21"/>
    <p:sldId id="270" r:id="rId22"/>
    <p:sldId id="387" r:id="rId23"/>
    <p:sldId id="391" r:id="rId24"/>
    <p:sldId id="392" r:id="rId25"/>
    <p:sldId id="390" r:id="rId26"/>
    <p:sldId id="393" r:id="rId27"/>
    <p:sldId id="278" r:id="rId28"/>
    <p:sldId id="279" r:id="rId29"/>
    <p:sldId id="280" r:id="rId30"/>
    <p:sldId id="287" r:id="rId31"/>
    <p:sldId id="288" r:id="rId32"/>
    <p:sldId id="282" r:id="rId33"/>
    <p:sldId id="386" r:id="rId34"/>
    <p:sldId id="283" r:id="rId35"/>
    <p:sldId id="289" r:id="rId36"/>
    <p:sldId id="385" r:id="rId37"/>
    <p:sldId id="290" r:id="rId38"/>
    <p:sldId id="284" r:id="rId39"/>
    <p:sldId id="291" r:id="rId40"/>
    <p:sldId id="285" r:id="rId41"/>
    <p:sldId id="388" r:id="rId42"/>
    <p:sldId id="281" r:id="rId43"/>
    <p:sldId id="292" r:id="rId44"/>
    <p:sldId id="397" r:id="rId45"/>
    <p:sldId id="293" r:id="rId46"/>
    <p:sldId id="389" r:id="rId47"/>
    <p:sldId id="394" r:id="rId48"/>
    <p:sldId id="294" r:id="rId49"/>
    <p:sldId id="383" r:id="rId50"/>
    <p:sldId id="396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두용" initials="김" lastIdx="1" clrIdx="0">
    <p:extLst>
      <p:ext uri="{19B8F6BF-5375-455C-9EA6-DF929625EA0E}">
        <p15:presenceInfo xmlns:p15="http://schemas.microsoft.com/office/powerpoint/2012/main" userId="김두용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0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>
                <a:solidFill>
                  <a:schemeClr val="bg1"/>
                </a:solidFill>
              </a:rPr>
              <a:t>독거노인 문제유형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 err="1">
                <a:solidFill>
                  <a:schemeClr val="bg1"/>
                </a:solidFill>
              </a:rPr>
              <a:t>경험률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endParaRPr lang="ko-KR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6.8486787639519237E-2"/>
          <c:y val="0.13161927093877518"/>
          <c:w val="0.90796786641749383"/>
          <c:h val="0.735074327320722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경제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Sheet1!$B$2:$B$5</c:f>
              <c:numCache>
                <c:formatCode>General</c:formatCode>
                <c:ptCount val="1"/>
                <c:pt idx="0">
                  <c:v>75.900000000000006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항목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6FE3-400D-8DCE-1B878BC177F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건강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Sheet1!$C$2:$C$5</c:f>
              <c:numCache>
                <c:formatCode>General</c:formatCode>
                <c:ptCount val="1"/>
                <c:pt idx="0">
                  <c:v>71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항목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6FE3-400D-8DCE-1B878BC177F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소외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Sheet1!$D$2:$D$5</c:f>
              <c:numCache>
                <c:formatCode>General</c:formatCode>
                <c:ptCount val="1"/>
                <c:pt idx="0">
                  <c:v>64.5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항목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6FE3-400D-8DCE-1B878BC177F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무위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Sheet1!$E$2:$E$5</c:f>
              <c:numCache>
                <c:formatCode>General</c:formatCode>
                <c:ptCount val="1"/>
                <c:pt idx="0">
                  <c:v>58.6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1"/>
                      <c:pt idx="0">
                        <c:v>항목 1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4-6FE3-400D-8DCE-1B878BC177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814441184"/>
        <c:axId val="1950467808"/>
      </c:barChart>
      <c:catAx>
        <c:axId val="1814441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50467808"/>
        <c:crosses val="autoZero"/>
        <c:auto val="1"/>
        <c:lblAlgn val="ctr"/>
        <c:lblOffset val="100"/>
        <c:noMultiLvlLbl val="0"/>
      </c:catAx>
      <c:valAx>
        <c:axId val="1950467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14441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5T07:22:43.20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2937 448,'-217'-10,"-357"-63,66-25,419 79,53 11,36 8,0 0,0 0,0 0,0 0,0 0,0 0,0-1,0 1,0 0,0 0,0 0,0 0,0 0,0 0,0 0,0 0,0 0,0 0,0-1,0 1,0 0,0 0,0 0,0 0,0 0,0 0,0 0,0 0,-1 0,1 0,0 0,0 0,0 0,0 0,0 0,0-1,0 1,0 0,0 0,0 0,0 0,-1 0,16-1,23 1,298 31,-97-7,483 3,-722-27,33 2,-23 3,-21 4,-26 4,0 0,-2-3,1-1,-63 6,42-7,-111 16,-231 2,669-50,372 18,-579 16,-52-4,-28-1,-139 3,-245-18,-361-64,475 42,-16-1,-708-78,977 105,36 6,0 0,0 0,0 0,0 0,0-1,0 1,0 0,0 0,0 0,0 0,0 0,0 0,0 0,0 0,0-1,0 1,0 0,0 0,0 0,0 0,0 0,0 0,0 0,0 0,0 0,-1 0,1 0,0-1,0 1,0 0,0 0,0 0,0 0,51-1,789 48,-487-17,21-13,200 19,-287 0,-267-31,-20-5,0 0,0 0,1 0,-1 0,0 1,0-1,0 0,0 0,0 0,0 0,1 0,-1 1,0-1,0 0,0 0,0 0,0 0,0 1,0-1,0 0,0 0,0 0,0 0,0 1,0-1,0 0,0 0,0 0,0 1,0-1,0 0,0 0,0 0,0 0,0 1,0-1,0 0,0 0,-1 0,1 0,0 1,0-1,0 0,0 0,-34 18,-384 117,332-111,82-23,-47 17,51-18,-1 0,1 0,-1 0,1 0,-1 0,1 1,-1-1,1 0,-1 0,1 1,0-1,-1 0,1 1,0-1,-1 0,1 1,0-1,-1 1,1-1,0 1,0-1,-1 0,1 1,0-1,0 1,0-1,-1 2,3-1,-1-1,0 1,0 0,0 0,0-1,1 1,-1-1,0 1,1-1,-1 1,0-1,1 0,-1 0,1 1,1-1,291 13,-114-9,1266 38,-2154-101,636 51,-285-45,103 14,466 38,-200 1,1181 46,-1162-42,-40-1,-50-1,-417-10,-586-85,1038 88,46 3,534 5,-1641-3,1062-2,23 2,0 0,0 0,0 0,-1 0,1 0,0-1,0 1,0 0,0 0,0 0,0 0,0 0,0 0,0 0,0 0,0-1,0 1,0 0,0 0,0 0,0 0,0 0,0 0,0-1,0 1,0 0,0 0,0 0,0 0,0 0,0 0,0 0,0-1,0 1,0 0,0 0,0 0,0 0,0 0,0 0,0 0,0 0,1 0,-1-1,0 1,0 0,0 0,0 0,0 0,0 0,0 0,0 0,1 0,-1 0,0 0,0 0,0 0,0 0,0 0,0 0,1 0,-1 0,0 0,0 0,0 0,0 0,39-12,-31 10,92-22,1 4,176-12,206 22,-373 10,161 2,-665 2,-1-17,-543-88,898 92,29 4,17 1,47-1,102 4,-61 3,199-2,420 4,-536 6,-160-5,-30 0,-40 2,46-6,-784 23,632-24,303 4,1 7,170 36,-278-39,-59-1,-22 0,-448 14,684-24,-48 0,231 23,-357-16,-19-2,-35 1,-703-2,1667 20,-906-21,-16 0,0 0,0 0,0 1,0 0,0 0,0 0,-1 0,8 4,-13-5,0 0,0 0,0 1,0-1,0 0,0 1,0-1,0 0,0 1,0-1,0 0,-1 1,1-1,0 0,0 1,0-1,0 0,0 1,-1-1,1 0,0 0,0 1,0-1,-1 0,1 0,0 0,0 1,-1-1,1 0,0 0,-1 0,1 0,0 1,-1-1,1 0,0 0,-1 0,1 0,0 0,-1 0,1 0,-18 8,-20 2,0-2,-72 7,-22 4,229-14,-23-5,22-1,-68 1,-23 0,-7 1,-461 14,-531-51,971 32,50 2,489 1,-305 2,-328-1,-838-20,911 16,44 4,0 0,0 0,-1 0,1 0,0 0,0 1,-1-1,1 0,0 0,0 0,-1 0,1 0,0 0,-1 0,1 0,0 0,0 0,-1 0,1-1,0 1,0 0,0 0,-1 0,1 0,0 0,0 0,-1 0,1-1,0 1,0 0,0 0,-1 0,1-1,0 1,0 0,0 0,0 0,0-1,0 1,-1 0,1 0,0-1,0 1,0 0,0 0,0-1,0 1,0 0,0 0,0-1,16-6,29-3,34-3,0 3,1 4,140 7,-183 7,-33-2,-19 0,15-6,0 0,1 0,-1 0,0 0,0 1,0-1,0 0,0 0,0 0,0 0,0 0,0 0,0 0,0 1,0-1,0 0,0 0,0 0,0 0,0 0,0 1,0-1,0 0,0 0,0 0,0 0,0 0,0 0,0 1,0-1,0 0,0 0,0 0,0 0,0 0,0 0,0 1,0-1,0 0,-1 0,1 0,0 0,0 0,0 0,0 0,0 0,0 0,-1 0,1 0,0 0,0 0,0 0,0 1,0-1,0 0,-1 0,1 0,0 0,0 0,0-1,0 1,19 8,30 4,62 10,2-6,1-4,190-4,-603-8,130-2,88 2,48 0,27 0,12 0,659 0,-1535 0,1022-3,166 7,-318-5,1 1,-1 0,1 0,-1 0,1 0,-1 0,1 0,-1 0,1 0,-1 0,1 0,-1 0,1 1,-1-1,1 0,-1 0,1 0,-1 1,0-1,1 0,-1 0,1 1,-1-1,0 0,1 1,-1-1,0 0,1 1,-1-1,1 1,-12 9,-25 4,14-9,-15 6,37-11,0 0,0 0,1 0,-1 0,0 0,0 0,0 0,0 0,0 0,0 0,0 0,0 0,0 0,0 0,0 0,1 0,-1 0,0 1,0-1,0 0,0 0,0 0,0 0,0 0,0 0,0 0,0 0,0 0,0 1,0-1,0 0,0 0,0 0,0 0,0 0,0 0,0 0,0 0,0 0,0 0,0 1,0-1,0 0,0 0,0 0,-1 0,1 0,0 0,0 0,0 0,0 0,0 0,0 0,0 0,0 0,0 1,0-1,0 0,-1 0,1 0,0 0,0 0,24 2,634 14,-574-11,58 0,-597-4,-495-62,907 58,28 2,1 0,0-1,-28-7,41 7,11 1,141-1,822 15,-829-10,928 54,-1038-53,-15-3,0 1,-1 1,32 10,-50-13,0 0,-1 0,1 0,0 0,0 0,0 0,0 0,0 1,0-1,-1 0,1 0,0 0,0 0,0 0,0 1,0-1,0 0,0 0,0 0,0 0,0 1,0-1,0 0,0 0,0 0,0 1,0-1,0 0,0 0,0 0,0 0,0 1,0-1,0 0,0 0,0 0,1 0,-1 0,0 1,0-1,0 0,0 0,0 0,1 0,-35 5,0-2,0-1,-39-4,-2 1,-1372-1,1756 1,344 2,-613-1,-24 0,-1 0,0 0,1 1,-1 1,19 5,-36-4,-15-1,-398 9,280-11,-122-1,-380-48,589 42,-81-24,93 15,33 9,15 1,17 1,1 1,-1 1,39 2,-26 0,1287-2,-760 6,-96-2,-2245-1,1754 0,-9 0,-45-5,57 0,23-1,31-3,-39 9,496-55,-356 44,970-30,-1083 42,-24 0,-7 0,-43 6,21-4,-218 22,-372-7,1508-20,-1187 4,-389-5,7-36,575 25,74 8,28 5,0 1,0 0,0 0,0 0,0 0,0 0,1 0,-1 0,0 0,0 0,0 0,0 0,0 0,0-1,0 1,0 0,0 0,0 0,0 0,0 0,0 0,0 0,0-1,0 1,0 0,0 0,0 0,0 0,0 0,0 0,0 0,0-1,0 1,0 0,0 0,0 0,0 0,0 0,0 0,0 0,0-1,0 1,0 0,0 0,0 0,0 0,-1 0,1 0,0 0,0 0,0 0,0 0,0 0,0 0,0-1,0 1,-1 0,1 0,0 0,0 0,0 0,0 0,0 0,0 0,-1 0,1 0,47-6,576-4,-415 12,-10-3,233 5,-426-4,0 0,0 1,0-1,0 1,0 1,0-1,0 1,0-1,4 4,-8-5,-1 0,0 0,0 0,1 0,-1 1,0-1,1 0,-1 0,0 1,0-1,0 0,1 0,-1 1,0-1,0 0,0 1,0-1,0 0,0 1,1-1,-1 0,0 1,0-1,0 0,0 1,0-1,0 0,0 1,0-1,-1 0,1 1,0-1,0 0,0 0,0 1,0-1,0 0,-1 1,1-1,0 0,0 0,0 1,-1-1,-30 16,-25-1,0-2,-1-3,-67 4,-183-3,250-10,-57-2,-48 2,934-44,-571 33,-169 8,-51 1,-951 1,511 2,880-4,484 5,-846 1,-58-4,0 0,0 1,0-1,0 0,0 0,0 0,0 0,0 1,0-1,-1 1,1-1,0 0,0 1,0-1,-1 1,1 0,0-1,0 1,-1 0,1 0,-9 9,-32 7,40-17,-39 11,-1-2,1-1,-79 4,-129-11,151-2,-24-1,352 3,-126 2,-1-5,156-21,-363 16,-177 8,1391-1,-2387 0,2128 0,-2575-75,-302-106,1967 172,106 10,679 128,-214-26,-440-95,1-4,96-5,-58-1,1277-1,-3069 3,2002 0,-425 0,169-14,115-41,-173 49,-18 2,-24 2,-435 5,462-2,-43 3,47-3,0-1,0 0,0 1,0-1,0 1,0-1,0 1,0 0,1 0,-1 0,0 0,0 0,1 1,-1-1,1 0,-1 1,1-1,0 1,-2 1,3-2,0 0,1 0,-1 0,0 0,0-1,1 1,-1 0,1 0,-1 0,0-1,1 1,-1 0,1-1,0 1,-1 0,1-1,0 1,-1-1,1 1,0-1,0 1,-1-1,1 0,0 1,0-1,0 0,-1 1,1-1,0 0,0 0,0 0,1 0,37 9,-35-8,343 88,-15-3,-307-80,-25-6,0 0,0 0,0 0,0 0,0 0,0 0,0 0,0 1,-1-1,1 0,0 0,0 0,0 0,0 0,0 0,0 0,0 0,0 0,0 0,0 0,0 0,0 0,0 0,0 0,0 1,0-1,0 0,0 0,0 0,0 0,0 0,0 0,0 0,0 0,0 0,0 0,0 0,0 1,0-1,0 0,0 0,-42-1,25 1,-174-3,814 23,-320-13,-191 3,-97-5,-30-2,-39 1,-540 0,351-6,236 2,-1 1,1 0,0 0,0 1,-11 4,-19 4,-66 4,-184 4,-101-28,149-9,204 11,33 4,9 2,66-5,1244 55,-1307-47,12 1,-19-2,-14 0,-664-2,1311-15,-430 9,-188 7,-19 1,-29 0,25 0,-261-14,-287-50,547 63,-28-4,-48-6,-1-3,-100-31,176 42,-40-15,45 17,-1 0,1-1,0 1,0 0,0-1,0 1,1-1,-1 0,0 1,1-1,-1 0,1 0,-1 0,1 0,0 0,-1-3,2 3,0 1,0-1,0 1,0 0,0-1,0 1,0 0,1-1,-1 1,0 0,1-1,0 1,-1 0,1-1,0 1,-1 0,1 0,0 0,0 0,0 0,0 0,0 0,0 0,0 0,0 0,0 1,1-1,-1 0,0 1,0-1,3 0,47-15,-45 15,55-11,0 3,104-1,-90 8,94-16,-19-6,102-21,-251 45,-1 0,0 0,1 0,-1 0,0 0,1 0,-1 0,0 0,0 0,1 0,-1 0,0-1,1 1,-1 0,0 0,0 0,1 0,-1 0,0-1,0 1,1 0,-1 0,0 0,0-1,1 1,-1 0,0 0,0-1,0 1,0 0,0 0,1-1,-1 1,0 0,0 0,0-1,0 1,0-1,-12-5,-37-6,34 8,-43-14,2-3,1-2,0-3,-98-63,85 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5T07:22:49.094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1290 284,'-37'-1,"-35"0,50 4,22-3,0 0,0 0,0 0,-1 0,1 1,0-1,0 0,0 0,0 0,0 0,-1 0,1 0,0 0,0 0,0 0,0 1,0-1,0 0,0 0,-1 0,1 0,0 0,0 1,0-1,0 0,0 0,0 0,0 0,0 1,0-1,0 0,0 0,0 0,0 0,0 1,0-1,0 0,0 0,0 0,0 0,0 1,0-1,0 0,1 0,-1 0,0 0,0 0,0 1,0-1,0 0,0 0,0 0,1 0,-1 0,0 0,0 0,0 0,0 1,0-1,1 0,-1 0,0 0,0 0,10-40,-7 31,1 0,-1 1,2 0,-1 0,1 0,0 1,1-1,-1 1,1 1,1-1,8-7,8-4,1 0,31-17,-54 34,2-1,0 0,0 0,0 1,0-1,1 1,-1-1,0 1,1 0,-1 1,1-1,6 0,-10 1,0 0,1 0,-1 0,0 0,0 0,0 1,1-1,-1 0,0 0,0 0,0 1,1-1,-1 0,0 0,0 0,0 1,0-1,0 0,0 0,0 1,1-1,-1 0,0 0,0 1,0-1,0 0,0 0,0 1,0-1,0 0,0 1,0-1,-1 0,1 0,0 1,0-1,0 0,0 0,0 0,0 1,0-1,-1 0,1 0,0 1,0-1,0 0,-1 0,1 0,0 0,0 1,0-1,-1 0,1 0,0 0,0 0,-1 0,1 0,0 0,-18 16,-36 23,-1-3,-1-2,-91 39,-192 63,296-120,-8 3,-479 171,462-171,45-18,28-11,36-17,586-245,-358 165,-115 43,3 8,279-63,-418 120,-21 9,-28 17,-79 55,-386 266,492-346,-8 6,1-2,-1 0,-20 8,30-14,0 1,1-1,-1 1,0-1,0 0,0 1,0-1,0 0,0 0,0-1,0 1,0 0,0-1,-2 0,3 1,0-1,1 0,-1 0,0 1,0-1,0 0,0 0,1 0,-1 0,0 0,1 0,-1 0,1 0,-1 0,1 0,0 0,-1-1,1 1,0 0,0 0,0 0,0 0,0-1,0 1,0-2,8-43,8-8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15T07:22:50.566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755 77,'-127'84,"-30"17,130-86,0-1,0-2,-1-1,-32 8,35-14,-1-1,0-2,0 0,-36-3,-49 3,110-2,0 1,0-1,0 0,0 0,0 1,0-1,0 0,0 0,0 0,0 0,0 0,0-1,0 1,0 0,0 0,0-1,0 1,0 0,1-1,-1 1,0-1,0 1,0-1,0 0,-1 0,2-1,0 1,1 0,-1 0,0 0,0 0,1 0,-1 0,0 0,1 0,-1 0,1 0,-1 0,1 0,0 0,-1 0,1 1,0-1,1-1,46-38,12 2,-33 22,38-29,-56 37,0 0,-1 0,0-1,0 0,-1 0,-1-1,11-18,-13 19,1 0,0 1,0-1,1 1,0 0,1 1,0 0,0 0,0 0,12-7,-275 180,236-157,25-15,32-23,-4 6,1 2,1 0,0 3,1 1,49-16,-63 32,-21 1,-1 1,0-1,0 0,0 0,0 1,1-1,-1 0,0 1,0-1,0 0,0 0,0 1,0-1,0 0,0 1,0-1,0 0,0 1,0-1,0 0,0 1,0-1,0 0,0 0,0 1,0-1,-1 0,1 1,0-1,0 0,0 0,0 1,-1-1,1 0,0 1,-28 26,13-15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5401A8-7639-4316-80A8-ACF2B9F68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56EC7D-C113-45F2-A30B-B28E73D01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5E875C-7693-4737-BCB0-A357B43A8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60CB7-6BD7-4ED5-9866-B62357D1C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3B4E08-62C7-4B88-973F-0675CC73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1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690E1F-9EF4-4539-9D03-62B65A77D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5944032-1117-4D0D-BE45-D7D753833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397826-88AC-4B27-A0DA-5E4C4B24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972062-9C2A-4813-A5A1-03ADB26A7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759F66-A447-499E-95F9-DACEAF43D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45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FD4C7A7-E0F5-44F4-9EC3-868EA2C855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27B4A8-18DB-44E7-AD52-331CB3D4D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C9957B-84DB-4088-82D6-27F5369E1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01E88-BEDA-4108-B51B-9134BACAF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5786F-E6F7-4442-A44B-50BD0E8ED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2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23F9DF-4493-427E-8E2C-6395F7466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DD8589-C8D2-441E-9E9D-9B3402BCD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5CB451-9A5E-450F-AA0A-2A5D4D41A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CE3D82-4FA1-4660-9218-9D589A19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8059E-CBB2-4F15-9FA0-5DE1C610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275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8F72A-609F-46E4-BB00-21F6C5464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554E53-3CD0-4752-BD44-96C51880C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D8B501-24AC-4269-9F57-1A726F36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784D47-43AE-4075-B629-611CBEF8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C47B7B-9CC9-445A-8E56-FF0D0DB15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1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CA1FB-3600-4C91-BA4B-BCC180152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65C973-FBBB-4525-81B3-7B6671076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304BBE-67D1-42A5-BF4D-3346CBBB2C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1A22EA-2F89-4E99-A59E-7DF95372B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F9BA47-B1C3-4101-AE1C-1379EDBF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24D5FE-94E8-459C-BC7E-97D6A606C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721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1B7F9-F1D6-465C-9269-7F9F670B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F18A4C-7994-4FD5-88C6-A7B737392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87A39F-CA11-49E8-932D-95EDE188F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5D80B7-F33E-48B5-B69D-D0CE614142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6E3BAFF-CE36-4865-BDA3-46AA663FC4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C77DE14-CDBA-4D9B-8A33-4A21310B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DE40598-DFD3-4B8F-A70B-E6582DF9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FCE51B-32BF-4130-87ED-14F99561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827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EFBDCE-8633-4A58-A90C-4826E0E7A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3AAB66C-C8DC-40D3-AE8D-8892B6154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A93B9B-F75A-4FEE-A3EB-DE2833B1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DEE80E-BBE3-40C5-81A5-A92023DE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6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D85536-ED41-4980-9EB0-E4542EEF5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876FC1E-EB4B-4B98-AF97-4C4FF874A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33E6A5-7314-4EDB-901F-A3AC2AA32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87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44454-8AF5-4946-9A19-D2A2E25C3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6320C6-C5B5-4D4D-82EC-073E8CD3B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C266B2-B045-48A8-9650-8A85C0FED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8E6EEF-D81A-4875-B0E7-A2F335580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9E4D4D-E3CC-4898-9262-308077F17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DB81D5-DA7A-4AFF-9271-9FE7576F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322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AF69F-1C0B-441D-AA3A-D76A73423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EA4E741-65FE-4054-A8DC-FA3A31FE05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C6337E-D673-48F8-B199-B45482C84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9F36A5-FD8E-44A3-9DE6-9ACCF9177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F57BACC-2D54-4E53-90D5-B4B0C2F5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84764C-3041-4D71-A6C9-AC32D100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19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770FAB-BAA5-4919-968A-4B2B89971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449CB-7F2A-45F3-A778-31417FC19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9BCF43-A4AF-4C28-8127-2F242C80C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F003F-3240-4C18-AEED-00988F9CD064}" type="datetimeFigureOut">
              <a:rPr lang="ko-KR" altLang="en-US" smtClean="0"/>
              <a:t>2020-12-15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0CDDD-65BF-4763-B5C5-0065CB6C1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D32CF-9A95-41EA-9A50-798281B8BF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6285C-DBD1-4410-B6A5-C145984FF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566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customXml" Target="../ink/ink1.xml"/><Relationship Id="rId10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customXml" Target="../ink/ink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12" Type="http://schemas.openxmlformats.org/officeDocument/2006/relationships/image" Target="../media/image50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49.png"/><Relationship Id="rId5" Type="http://schemas.openxmlformats.org/officeDocument/2006/relationships/image" Target="../media/image69.png"/><Relationship Id="rId10" Type="http://schemas.openxmlformats.org/officeDocument/2006/relationships/image" Target="../media/image72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svg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12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77.jpg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12" Type="http://schemas.openxmlformats.org/officeDocument/2006/relationships/image" Target="../media/image7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50.svg"/><Relationship Id="rId5" Type="http://schemas.openxmlformats.org/officeDocument/2006/relationships/image" Target="../media/image69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68.png"/><Relationship Id="rId7" Type="http://schemas.openxmlformats.org/officeDocument/2006/relationships/image" Target="../media/image71.svg"/><Relationship Id="rId12" Type="http://schemas.openxmlformats.org/officeDocument/2006/relationships/image" Target="../media/image7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50.svg"/><Relationship Id="rId5" Type="http://schemas.openxmlformats.org/officeDocument/2006/relationships/image" Target="../media/image69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77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63tJgGzZ0k" TargetMode="External"/><Relationship Id="rId2" Type="http://schemas.openxmlformats.org/officeDocument/2006/relationships/hyperlink" Target="https://www.youtube.com/watch?v=r4CmJkDNGN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zqVN7EU2qQE&amp;t=2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FE1CD7C-5404-4FBE-8386-B86E873CA43F}"/>
              </a:ext>
            </a:extLst>
          </p:cNvPr>
          <p:cNvSpPr txBox="1"/>
          <p:nvPr/>
        </p:nvSpPr>
        <p:spPr>
          <a:xfrm>
            <a:off x="3758268" y="1651590"/>
            <a:ext cx="1101753" cy="355481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5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  <a:cs typeface="+mj-cs"/>
              </a:rPr>
              <a:t>몸</a:t>
            </a:r>
            <a:endParaRPr lang="en-US" altLang="ko-KR" sz="7500" dirty="0">
              <a:solidFill>
                <a:srgbClr val="00B0F0"/>
              </a:solidFill>
              <a:latin typeface="HU바르게쓰다 130" panose="02020603020101020101" pitchFamily="18" charset="-127"/>
              <a:ea typeface="HU바르게쓰다 130" panose="02020603020101020101" pitchFamily="18" charset="-127"/>
              <a:cs typeface="+mj-cs"/>
            </a:endParaRPr>
          </a:p>
          <a:p>
            <a:r>
              <a:rPr lang="ko-KR" altLang="en-US" sz="75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  <a:cs typeface="+mj-cs"/>
              </a:rPr>
              <a:t>알</a:t>
            </a:r>
            <a:endParaRPr lang="en-US" altLang="ko-KR" sz="7500" dirty="0">
              <a:solidFill>
                <a:srgbClr val="00B0F0"/>
              </a:solidFill>
              <a:latin typeface="HU바르게쓰다 130" panose="02020603020101020101" pitchFamily="18" charset="-127"/>
              <a:ea typeface="HU바르게쓰다 130" panose="02020603020101020101" pitchFamily="18" charset="-127"/>
              <a:cs typeface="+mj-cs"/>
            </a:endParaRPr>
          </a:p>
          <a:p>
            <a:r>
              <a:rPr lang="ko-KR" altLang="en-US" sz="75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  <a:cs typeface="+mj-cs"/>
              </a:rPr>
              <a:t>리</a:t>
            </a:r>
            <a:endParaRPr lang="ko-KR" altLang="en-US" sz="7500" dirty="0">
              <a:latin typeface="HU바르게쓰다 130" panose="02020603020101020101" pitchFamily="18" charset="-127"/>
              <a:ea typeface="HU바르게쓰다 130" panose="02020603020101020101" pitchFamily="18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47AE1EE6-FA1E-4A87-87ED-AB81A7BFCF90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100507" y="3753531"/>
            <a:ext cx="2947332" cy="184665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HU바르게쓰다 130" panose="02020603020101020101" pitchFamily="18" charset="-127"/>
              <a:ea typeface="HU바르게쓰다 1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7D8BB9"/>
                </a:solidFill>
                <a:effectLst/>
                <a:latin typeface="HU바르게쓰다 130" panose="02020603020101020101" pitchFamily="18" charset="-127"/>
                <a:ea typeface="HU바르게쓰다 130" panose="02020603020101020101" pitchFamily="18" charset="-127"/>
              </a:rPr>
              <a:t>「옛말」</a:t>
            </a: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rgbClr val="666666"/>
              </a:solidFill>
              <a:effectLst/>
              <a:latin typeface="HU바르게쓰다 130" panose="02020603020101020101" pitchFamily="18" charset="-127"/>
              <a:ea typeface="HU바르게쓰다 130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30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HU바르게쓰다 130" panose="02020603020101020101" pitchFamily="18" charset="-127"/>
                <a:ea typeface="HU바르게쓰다 130" panose="02020603020101020101" pitchFamily="18" charset="-127"/>
              </a:rPr>
              <a:t>매우 친한 친구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U바르게쓰다 130" panose="02020603020101020101" pitchFamily="18" charset="-127"/>
              <a:ea typeface="HU바르게쓰다 1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836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지팡이를 든 여자">
            <a:extLst>
              <a:ext uri="{FF2B5EF4-FFF2-40B4-BE49-F238E27FC236}">
                <a16:creationId xmlns:a16="http://schemas.microsoft.com/office/drawing/2014/main" id="{6D796AA0-3E88-4B51-B0FD-85F4AE405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7788" y="1870788"/>
            <a:ext cx="3116424" cy="3116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FD5308-F381-4715-8D99-D332FE37CDD9}"/>
              </a:ext>
            </a:extLst>
          </p:cNvPr>
          <p:cNvSpPr txBox="1"/>
          <p:nvPr/>
        </p:nvSpPr>
        <p:spPr>
          <a:xfrm>
            <a:off x="3184071" y="4973216"/>
            <a:ext cx="58238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solidFill>
                  <a:srgbClr val="FFC0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독거노인</a:t>
            </a:r>
          </a:p>
        </p:txBody>
      </p:sp>
    </p:spTree>
    <p:extLst>
      <p:ext uri="{BB962C8B-B14F-4D97-AF65-F5344CB8AC3E}">
        <p14:creationId xmlns:p14="http://schemas.microsoft.com/office/powerpoint/2010/main" val="1975295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2716D9DF-2C78-42B0-997F-FD02A3B33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805"/>
          <a:stretch/>
        </p:blipFill>
        <p:spPr>
          <a:xfrm>
            <a:off x="6090991" y="242596"/>
            <a:ext cx="3004800" cy="2687215"/>
          </a:xfrm>
          <a:prstGeom prst="rect">
            <a:avLst/>
          </a:prstGeom>
        </p:spPr>
      </p:pic>
      <p:sp>
        <p:nvSpPr>
          <p:cNvPr id="54" name="Rectangle 4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CA4C0BC-F11B-4C0A-93CE-0BE381081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038"/>
          <a:stretch/>
        </p:blipFill>
        <p:spPr>
          <a:xfrm>
            <a:off x="9187135" y="412413"/>
            <a:ext cx="2997210" cy="264989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47A5F6C-0EB8-48C0-AE74-B9D60E987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4014395"/>
            <a:ext cx="5446184" cy="21240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EC9AA1C6-05B9-4CFE-B60C-1FD6C44E7708}"/>
                  </a:ext>
                </a:extLst>
              </p14:cNvPr>
              <p14:cNvContentPartPr/>
              <p14:nvPr/>
            </p14:nvContentPartPr>
            <p14:xfrm>
              <a:off x="10381996" y="3934704"/>
              <a:ext cx="1564200" cy="23688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EC9AA1C6-05B9-4CFE-B60C-1FD6C44E770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3356" y="3925704"/>
                <a:ext cx="1581840" cy="2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그룹 41">
            <a:extLst>
              <a:ext uri="{FF2B5EF4-FFF2-40B4-BE49-F238E27FC236}">
                <a16:creationId xmlns:a16="http://schemas.microsoft.com/office/drawing/2014/main" id="{016694A6-F06A-45F0-AFA1-C15CD40978AE}"/>
              </a:ext>
            </a:extLst>
          </p:cNvPr>
          <p:cNvGrpSpPr/>
          <p:nvPr/>
        </p:nvGrpSpPr>
        <p:grpSpPr>
          <a:xfrm>
            <a:off x="10619956" y="4002744"/>
            <a:ext cx="614880" cy="311400"/>
            <a:chOff x="10619956" y="4002744"/>
            <a:chExt cx="6148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35F85D0-2A18-433C-82E8-436D7E9AA79D}"/>
                    </a:ext>
                  </a:extLst>
                </p14:cNvPr>
                <p14:cNvContentPartPr/>
                <p14:nvPr/>
              </p14:nvContentPartPr>
              <p14:xfrm>
                <a:off x="10619956" y="4077984"/>
                <a:ext cx="614880" cy="2361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35F85D0-2A18-433C-82E8-436D7E9AA79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11316" y="4069344"/>
                  <a:ext cx="6325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1F43285B-C7BB-4A5D-8184-41F7D8C70804}"/>
                    </a:ext>
                  </a:extLst>
                </p14:cNvPr>
                <p14:cNvContentPartPr/>
                <p14:nvPr/>
              </p14:nvContentPartPr>
              <p14:xfrm>
                <a:off x="10962316" y="4002744"/>
                <a:ext cx="271800" cy="1256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1F43285B-C7BB-4A5D-8184-41F7D8C7080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53316" y="3994104"/>
                  <a:ext cx="289440" cy="1432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F9800F2C-7C56-4C70-BD93-D1C716C0A2FC}"/>
              </a:ext>
            </a:extLst>
          </p:cNvPr>
          <p:cNvSpPr txBox="1"/>
          <p:nvPr/>
        </p:nvSpPr>
        <p:spPr>
          <a:xfrm>
            <a:off x="1118806" y="3152001"/>
            <a:ext cx="2566786" cy="553998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00B0F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Current TECH</a:t>
            </a:r>
          </a:p>
        </p:txBody>
      </p:sp>
    </p:spTree>
    <p:extLst>
      <p:ext uri="{BB962C8B-B14F-4D97-AF65-F5344CB8AC3E}">
        <p14:creationId xmlns:p14="http://schemas.microsoft.com/office/powerpoint/2010/main" val="3656633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B8A21-A502-470D-B1C6-4D4DEEEE5A58}"/>
              </a:ext>
            </a:extLst>
          </p:cNvPr>
          <p:cNvSpPr txBox="1"/>
          <p:nvPr/>
        </p:nvSpPr>
        <p:spPr>
          <a:xfrm>
            <a:off x="1623525" y="2998113"/>
            <a:ext cx="33683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User focus</a:t>
            </a:r>
          </a:p>
        </p:txBody>
      </p:sp>
    </p:spTree>
    <p:extLst>
      <p:ext uri="{BB962C8B-B14F-4D97-AF65-F5344CB8AC3E}">
        <p14:creationId xmlns:p14="http://schemas.microsoft.com/office/powerpoint/2010/main" val="135195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1A3336E-551E-456B-A411-88D91E36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8" y="180975"/>
            <a:ext cx="4648200" cy="6496050"/>
          </a:xfrm>
          <a:prstGeom prst="rect">
            <a:avLst/>
          </a:prstGeom>
        </p:spPr>
      </p:pic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C049A6D0-E1D4-4C3F-BE0F-F2EC6396B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5641064"/>
              </p:ext>
            </p:extLst>
          </p:nvPr>
        </p:nvGraphicFramePr>
        <p:xfrm>
          <a:off x="5561045" y="719666"/>
          <a:ext cx="5933232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32073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6A76415-97B4-41D4-8F55-C6A4187FC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47" y="1833562"/>
            <a:ext cx="7172325" cy="349567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4332C0-086C-4CBF-B8BC-BD630624E8FA}"/>
              </a:ext>
            </a:extLst>
          </p:cNvPr>
          <p:cNvSpPr/>
          <p:nvPr/>
        </p:nvSpPr>
        <p:spPr>
          <a:xfrm>
            <a:off x="2499919" y="2749427"/>
            <a:ext cx="6719582" cy="6354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A53C5B-4747-439D-92B4-5C40DAFB32CA}"/>
              </a:ext>
            </a:extLst>
          </p:cNvPr>
          <p:cNvSpPr/>
          <p:nvPr/>
        </p:nvSpPr>
        <p:spPr>
          <a:xfrm>
            <a:off x="2499919" y="4321729"/>
            <a:ext cx="6719582" cy="6354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10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0370D7E-30DE-49C0-A1A4-FDC19A147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8019" y="613321"/>
            <a:ext cx="4227082" cy="563135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2197482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F93F23-11D3-4D53-A7BB-3C78BF1E09F0}"/>
              </a:ext>
            </a:extLst>
          </p:cNvPr>
          <p:cNvGrpSpPr/>
          <p:nvPr/>
        </p:nvGrpSpPr>
        <p:grpSpPr>
          <a:xfrm>
            <a:off x="453007" y="1521107"/>
            <a:ext cx="5931018" cy="4169329"/>
            <a:chOff x="2776756" y="988635"/>
            <a:chExt cx="7701093" cy="487527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9C9EC5F-8FC9-4C88-B5E3-F1D4FF3E1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6756" y="988635"/>
              <a:ext cx="7701093" cy="487527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6E3B955-D88F-4C48-997C-7038C51E6087}"/>
                </a:ext>
              </a:extLst>
            </p:cNvPr>
            <p:cNvSpPr/>
            <p:nvPr/>
          </p:nvSpPr>
          <p:spPr>
            <a:xfrm>
              <a:off x="2889789" y="4816724"/>
              <a:ext cx="7285360" cy="1831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B2692EA-4A00-4AA9-BA10-8A8250EEF7BF}"/>
                </a:ext>
              </a:extLst>
            </p:cNvPr>
            <p:cNvSpPr/>
            <p:nvPr/>
          </p:nvSpPr>
          <p:spPr>
            <a:xfrm flipV="1">
              <a:off x="2889789" y="4455997"/>
              <a:ext cx="7330194" cy="1831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43DFEB-6876-49F0-9622-BE36D9CDE21F}"/>
                </a:ext>
              </a:extLst>
            </p:cNvPr>
            <p:cNvSpPr/>
            <p:nvPr/>
          </p:nvSpPr>
          <p:spPr>
            <a:xfrm>
              <a:off x="2889789" y="2628447"/>
              <a:ext cx="7285360" cy="341256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EB1B1B5-6215-4F53-A775-9CAC1BEDEAA3}"/>
              </a:ext>
            </a:extLst>
          </p:cNvPr>
          <p:cNvSpPr txBox="1"/>
          <p:nvPr/>
        </p:nvSpPr>
        <p:spPr>
          <a:xfrm>
            <a:off x="2457975" y="2547401"/>
            <a:ext cx="9110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“</a:t>
            </a:r>
            <a:r>
              <a:rPr lang="ko-KR" altLang="en-US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이전 연구에서 독거 노인은 </a:t>
            </a:r>
            <a:endParaRPr lang="en-US" altLang="ko-KR" sz="3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pPr algn="r"/>
            <a:r>
              <a:rPr lang="ko-KR" altLang="en-US" sz="3000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결식률이</a:t>
            </a:r>
            <a:r>
              <a:rPr lang="ko-KR" altLang="en-US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높으며</a:t>
            </a:r>
            <a:r>
              <a:rPr lang="en-US" altLang="ko-KR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잦은 결식의 이유로</a:t>
            </a:r>
          </a:p>
          <a:p>
            <a:pPr algn="r"/>
            <a:r>
              <a:rPr lang="ko-KR" altLang="en-US" sz="3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식욕저하</a:t>
            </a:r>
            <a:r>
              <a:rPr lang="en-US" altLang="ko-KR" sz="3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sz="3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우울감</a:t>
            </a:r>
            <a:r>
              <a:rPr lang="ko-KR" altLang="en-US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호소하였던 바 있다</a:t>
            </a:r>
            <a:r>
              <a:rPr lang="en-US" altLang="ko-KR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”</a:t>
            </a:r>
          </a:p>
          <a:p>
            <a:pPr algn="r"/>
            <a:r>
              <a:rPr lang="en-US" altLang="ko-KR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논문 고찰 인용</a:t>
            </a:r>
            <a:r>
              <a:rPr lang="en-US" altLang="ko-KR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-</a:t>
            </a:r>
            <a:endParaRPr lang="ko-KR" altLang="en-US" sz="3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952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F70A151-1877-4F7D-8F44-0ADBE2C2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3" y="349898"/>
            <a:ext cx="4335597" cy="615820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F3194-5D12-4B85-A2D5-8DB25A3979CA}"/>
              </a:ext>
            </a:extLst>
          </p:cNvPr>
          <p:cNvSpPr txBox="1"/>
          <p:nvPr/>
        </p:nvSpPr>
        <p:spPr>
          <a:xfrm>
            <a:off x="5698222" y="2663316"/>
            <a:ext cx="609460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“</a:t>
            </a:r>
            <a:r>
              <a:rPr lang="ko-KR" altLang="en-US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즉</a:t>
            </a:r>
            <a:r>
              <a:rPr lang="en-US" altLang="ko-KR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sz="3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사회적 지지를 </a:t>
            </a:r>
            <a:r>
              <a:rPr lang="ko-KR" altLang="en-US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통해서 </a:t>
            </a:r>
            <a:r>
              <a:rPr lang="ko-KR" altLang="en-US" sz="3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사회적 고립감</a:t>
            </a:r>
            <a:r>
              <a:rPr lang="ko-KR" altLang="en-US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이 적어지고</a:t>
            </a:r>
            <a:r>
              <a:rPr lang="en-US" altLang="ko-KR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이는 </a:t>
            </a:r>
            <a:r>
              <a:rPr lang="ko-KR" altLang="en-US" sz="3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우울</a:t>
            </a:r>
            <a:r>
              <a:rPr lang="ko-KR" altLang="en-US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감소로 이어지면서 자살생각을 적게 하도록 한다</a:t>
            </a:r>
            <a:r>
              <a:rPr lang="en-US" altLang="ko-KR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”</a:t>
            </a:r>
          </a:p>
          <a:p>
            <a:r>
              <a:rPr lang="en-US" altLang="ko-KR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-</a:t>
            </a:r>
            <a:r>
              <a:rPr lang="ko-KR" altLang="en-US" sz="3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논문 결론 및 함의 인용</a:t>
            </a:r>
          </a:p>
        </p:txBody>
      </p:sp>
    </p:spTree>
    <p:extLst>
      <p:ext uri="{BB962C8B-B14F-4D97-AF65-F5344CB8AC3E}">
        <p14:creationId xmlns:p14="http://schemas.microsoft.com/office/powerpoint/2010/main" val="3007897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86D683-9B06-4CA7-A16F-142658529B07}"/>
              </a:ext>
            </a:extLst>
          </p:cNvPr>
          <p:cNvSpPr txBox="1"/>
          <p:nvPr/>
        </p:nvSpPr>
        <p:spPr>
          <a:xfrm>
            <a:off x="937639" y="392489"/>
            <a:ext cx="3368353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User needs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D3F297-7299-4FA8-9F22-143A6B3F4097}"/>
              </a:ext>
            </a:extLst>
          </p:cNvPr>
          <p:cNvCxnSpPr>
            <a:cxnSpLocks/>
            <a:stCxn id="5" idx="2"/>
            <a:endCxn id="16" idx="0"/>
          </p:cNvCxnSpPr>
          <p:nvPr/>
        </p:nvCxnSpPr>
        <p:spPr>
          <a:xfrm>
            <a:off x="2621816" y="1254263"/>
            <a:ext cx="0" cy="3838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3B23FC-48B3-490E-8227-0F0750B4E87C}"/>
              </a:ext>
            </a:extLst>
          </p:cNvPr>
          <p:cNvCxnSpPr>
            <a:cxnSpLocks/>
            <a:stCxn id="16" idx="3"/>
            <a:endCxn id="14" idx="1"/>
          </p:cNvCxnSpPr>
          <p:nvPr/>
        </p:nvCxnSpPr>
        <p:spPr>
          <a:xfrm flipV="1">
            <a:off x="4769397" y="2673820"/>
            <a:ext cx="2057586" cy="10110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1E511E5-3F43-42AE-9DB7-9445ED47218C}"/>
              </a:ext>
            </a:extLst>
          </p:cNvPr>
          <p:cNvSpPr txBox="1"/>
          <p:nvPr/>
        </p:nvSpPr>
        <p:spPr>
          <a:xfrm>
            <a:off x="6826983" y="2242933"/>
            <a:ext cx="5025006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기본적인 건강 케어</a:t>
            </a:r>
            <a:endParaRPr lang="en-US" altLang="ko-KR" sz="5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F91DAF-F26D-42E5-99B2-D73B2A7D88C5}"/>
              </a:ext>
            </a:extLst>
          </p:cNvPr>
          <p:cNvSpPr txBox="1"/>
          <p:nvPr/>
        </p:nvSpPr>
        <p:spPr>
          <a:xfrm>
            <a:off x="474234" y="1638156"/>
            <a:ext cx="4295163" cy="40934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말을 통한 예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가족이 자주 연락했으면 좋겠다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누군가 같이 있었으면 좋겠다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말동무가 필요하다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나를 믿어주고 지지해주는 친구가 필요하다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건강한 생활을 누리고 싶다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요즘 기기들은 어려워서 못쓰겠다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경제적 여유가 필요하다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사례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의료서비스를 제때 받지 못해 고독사</a:t>
            </a:r>
            <a:endParaRPr lang="en-US" altLang="ko-KR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응급상황에 도와줄 사람 없음</a:t>
            </a:r>
            <a:endParaRPr lang="en-US" altLang="ko-KR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7E794A7-18DC-4A7E-B646-31D8DE55B53D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769397" y="3684870"/>
            <a:ext cx="2057585" cy="14250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64D9EE7-C7C5-4BCD-8944-D044240525C9}"/>
              </a:ext>
            </a:extLst>
          </p:cNvPr>
          <p:cNvSpPr txBox="1"/>
          <p:nvPr/>
        </p:nvSpPr>
        <p:spPr>
          <a:xfrm>
            <a:off x="6826984" y="4720910"/>
            <a:ext cx="4714613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여유 있는 소득</a:t>
            </a:r>
            <a:endParaRPr lang="en-US" altLang="ko-KR" sz="5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73C054-6214-447D-81E5-64897B1E3623}"/>
              </a:ext>
            </a:extLst>
          </p:cNvPr>
          <p:cNvSpPr txBox="1"/>
          <p:nvPr/>
        </p:nvSpPr>
        <p:spPr>
          <a:xfrm>
            <a:off x="6826984" y="960800"/>
            <a:ext cx="4714613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사회적 지지와 소통</a:t>
            </a:r>
            <a:endParaRPr lang="en-US" altLang="ko-KR" sz="5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09955140-AD4E-462D-8D03-FABA8CBCBAA2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4769397" y="3684870"/>
            <a:ext cx="2057586" cy="23794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CA36E12-7631-4DDD-892C-B8B8ECE1B1ED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4769397" y="1414632"/>
            <a:ext cx="2057587" cy="22702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7F42E20-4D71-4555-86EF-C91091E48D44}"/>
              </a:ext>
            </a:extLst>
          </p:cNvPr>
          <p:cNvSpPr txBox="1"/>
          <p:nvPr/>
        </p:nvSpPr>
        <p:spPr>
          <a:xfrm>
            <a:off x="6826984" y="3440473"/>
            <a:ext cx="4714613" cy="8617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사용하기 쉬운 기기</a:t>
            </a:r>
            <a:endParaRPr lang="en-US" altLang="ko-KR" sz="5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7545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B8A21-A502-470D-B1C6-4D4DEEEE5A58}"/>
              </a:ext>
            </a:extLst>
          </p:cNvPr>
          <p:cNvSpPr txBox="1"/>
          <p:nvPr/>
        </p:nvSpPr>
        <p:spPr>
          <a:xfrm>
            <a:off x="88340" y="2905834"/>
            <a:ext cx="41900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Developer focus</a:t>
            </a:r>
          </a:p>
        </p:txBody>
      </p:sp>
    </p:spTree>
    <p:extLst>
      <p:ext uri="{BB962C8B-B14F-4D97-AF65-F5344CB8AC3E}">
        <p14:creationId xmlns:p14="http://schemas.microsoft.com/office/powerpoint/2010/main" val="696038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B55C91-AC16-45DB-9622-F0F671EC7E63}"/>
              </a:ext>
            </a:extLst>
          </p:cNvPr>
          <p:cNvSpPr txBox="1"/>
          <p:nvPr/>
        </p:nvSpPr>
        <p:spPr>
          <a:xfrm>
            <a:off x="395363" y="2998112"/>
            <a:ext cx="26436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목차</a:t>
            </a:r>
            <a:endParaRPr lang="en-US" altLang="ko-KR" sz="5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098E7-B2EF-45AD-B19E-AD529201175A}"/>
              </a:ext>
            </a:extLst>
          </p:cNvPr>
          <p:cNvSpPr txBox="1"/>
          <p:nvPr/>
        </p:nvSpPr>
        <p:spPr>
          <a:xfrm>
            <a:off x="6096000" y="689788"/>
            <a:ext cx="5907741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1.Problem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2.For what? why?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3.who?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4.User focus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5.Developer focus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6.Difference</a:t>
            </a:r>
            <a:r>
              <a:rPr lang="ko-KR" altLang="en-US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&amp;</a:t>
            </a:r>
            <a:r>
              <a:rPr lang="ko-KR" altLang="en-US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solution</a:t>
            </a:r>
          </a:p>
          <a:p>
            <a:r>
              <a:rPr lang="en-US" altLang="ko-KR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7. Conceptual model</a:t>
            </a:r>
          </a:p>
        </p:txBody>
      </p:sp>
    </p:spTree>
    <p:extLst>
      <p:ext uri="{BB962C8B-B14F-4D97-AF65-F5344CB8AC3E}">
        <p14:creationId xmlns:p14="http://schemas.microsoft.com/office/powerpoint/2010/main" val="1162952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그룹 39">
            <a:extLst>
              <a:ext uri="{FF2B5EF4-FFF2-40B4-BE49-F238E27FC236}">
                <a16:creationId xmlns:a16="http://schemas.microsoft.com/office/drawing/2014/main" id="{09ADADEA-7318-4EC1-A186-D7FDC0914CF4}"/>
              </a:ext>
            </a:extLst>
          </p:cNvPr>
          <p:cNvGrpSpPr/>
          <p:nvPr/>
        </p:nvGrpSpPr>
        <p:grpSpPr>
          <a:xfrm>
            <a:off x="1572592" y="992305"/>
            <a:ext cx="7823078" cy="4873389"/>
            <a:chOff x="1069252" y="454490"/>
            <a:chExt cx="7823078" cy="487338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36F858-07DF-4B31-9D5C-88EBF82CBFF5}"/>
                </a:ext>
              </a:extLst>
            </p:cNvPr>
            <p:cNvGrpSpPr/>
            <p:nvPr/>
          </p:nvGrpSpPr>
          <p:grpSpPr>
            <a:xfrm>
              <a:off x="1069252" y="454490"/>
              <a:ext cx="1424031" cy="1424031"/>
              <a:chOff x="1586917" y="941664"/>
              <a:chExt cx="1424031" cy="1424031"/>
            </a:xfrm>
          </p:grpSpPr>
          <p:pic>
            <p:nvPicPr>
              <p:cNvPr id="3" name="그래픽 2" descr="웃는 얼굴(윤곽선)">
                <a:extLst>
                  <a:ext uri="{FF2B5EF4-FFF2-40B4-BE49-F238E27FC236}">
                    <a16:creationId xmlns:a16="http://schemas.microsoft.com/office/drawing/2014/main" id="{19723332-366D-4736-9B5F-B12B15814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86917" y="941664"/>
                <a:ext cx="1424031" cy="1424031"/>
              </a:xfrm>
              <a:prstGeom prst="rect">
                <a:avLst/>
              </a:prstGeom>
            </p:spPr>
          </p:pic>
          <p:pic>
            <p:nvPicPr>
              <p:cNvPr id="6" name="그래픽 5" descr="콧수염">
                <a:extLst>
                  <a:ext uri="{FF2B5EF4-FFF2-40B4-BE49-F238E27FC236}">
                    <a16:creationId xmlns:a16="http://schemas.microsoft.com/office/drawing/2014/main" id="{E2BDF1B0-AA6B-4679-A64B-BF6B7F73E2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917233" y="1361112"/>
                <a:ext cx="784022" cy="784022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319522-3A25-4656-B62D-C65047A491A1}"/>
                </a:ext>
              </a:extLst>
            </p:cNvPr>
            <p:cNvSpPr txBox="1"/>
            <p:nvPr/>
          </p:nvSpPr>
          <p:spPr>
            <a:xfrm>
              <a:off x="2670845" y="580302"/>
              <a:ext cx="1591811" cy="36933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C00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이름</a:t>
              </a:r>
              <a:r>
                <a:rPr lang="en-US" altLang="ko-KR" dirty="0">
                  <a:solidFill>
                    <a:srgbClr val="FFC00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: </a:t>
              </a:r>
              <a:r>
                <a:rPr lang="ko-KR" altLang="en-US" dirty="0">
                  <a:solidFill>
                    <a:srgbClr val="FFC00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나홀로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89E753B-E62F-40D8-8DA6-5D5570A8BDC5}"/>
                </a:ext>
              </a:extLst>
            </p:cNvPr>
            <p:cNvSpPr txBox="1"/>
            <p:nvPr/>
          </p:nvSpPr>
          <p:spPr>
            <a:xfrm>
              <a:off x="4675817" y="564092"/>
              <a:ext cx="1189139" cy="36933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FF0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나이</a:t>
              </a:r>
              <a:r>
                <a:rPr lang="en-US" altLang="ko-KR" dirty="0">
                  <a:solidFill>
                    <a:srgbClr val="FFFF0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:70</a:t>
              </a:r>
              <a:r>
                <a:rPr lang="ko-KR" altLang="en-US" dirty="0">
                  <a:solidFill>
                    <a:srgbClr val="FFFF0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세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A3ED6CE-06BB-4704-8EEB-BDBBC99C384A}"/>
                </a:ext>
              </a:extLst>
            </p:cNvPr>
            <p:cNvSpPr txBox="1"/>
            <p:nvPr/>
          </p:nvSpPr>
          <p:spPr>
            <a:xfrm>
              <a:off x="6127460" y="572023"/>
              <a:ext cx="1254854" cy="369332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92D05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직업</a:t>
              </a:r>
              <a:r>
                <a:rPr lang="en-US" altLang="ko-KR" dirty="0">
                  <a:solidFill>
                    <a:srgbClr val="92D05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: </a:t>
              </a:r>
              <a:r>
                <a:rPr lang="ko-KR" altLang="en-US" dirty="0">
                  <a:solidFill>
                    <a:srgbClr val="92D05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없음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30B31F-47BD-4695-BD25-6B8E1745F876}"/>
                </a:ext>
              </a:extLst>
            </p:cNvPr>
            <p:cNvSpPr txBox="1"/>
            <p:nvPr/>
          </p:nvSpPr>
          <p:spPr>
            <a:xfrm>
              <a:off x="7644818" y="572023"/>
              <a:ext cx="1112240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ko-KR" sz="1800" dirty="0">
                  <a:solidFill>
                    <a:srgbClr val="00B050"/>
                  </a:solidFill>
                  <a:effectLst/>
                  <a:latin typeface="HU빨강머리 120" panose="02020603020101020101" pitchFamily="18" charset="-127"/>
                  <a:ea typeface="HU빨강머리 120" panose="02020603020101020101" pitchFamily="18" charset="-127"/>
                  <a:cs typeface="Times New Roman" panose="02020603050405020304" pitchFamily="18" charset="0"/>
                </a:rPr>
                <a:t>성별</a:t>
              </a:r>
              <a:r>
                <a:rPr lang="en-US" altLang="ko-KR" sz="1800" dirty="0">
                  <a:solidFill>
                    <a:srgbClr val="00B050"/>
                  </a:solidFill>
                  <a:effectLst/>
                  <a:latin typeface="HU빨강머리 120" panose="02020603020101020101" pitchFamily="18" charset="-127"/>
                  <a:ea typeface="HU빨강머리 120" panose="02020603020101020101" pitchFamily="18" charset="-127"/>
                  <a:cs typeface="Times New Roman" panose="02020603050405020304" pitchFamily="18" charset="0"/>
                </a:rPr>
                <a:t>: </a:t>
              </a:r>
              <a:r>
                <a:rPr lang="ko-KR" altLang="ko-KR" sz="1800" dirty="0">
                  <a:solidFill>
                    <a:srgbClr val="00B050"/>
                  </a:solidFill>
                  <a:effectLst/>
                  <a:latin typeface="HU빨강머리 120" panose="02020603020101020101" pitchFamily="18" charset="-127"/>
                  <a:ea typeface="HU빨강머리 120" panose="02020603020101020101" pitchFamily="18" charset="-127"/>
                  <a:cs typeface="Times New Roman" panose="02020603050405020304" pitchFamily="18" charset="0"/>
                </a:rPr>
                <a:t>남</a:t>
              </a:r>
              <a:endParaRPr lang="ko-KR" altLang="en-US" dirty="0">
                <a:solidFill>
                  <a:srgbClr val="00B05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46A5A2-C50B-4B24-A0D4-5A5B4DB7586B}"/>
                </a:ext>
              </a:extLst>
            </p:cNvPr>
            <p:cNvSpPr txBox="1"/>
            <p:nvPr/>
          </p:nvSpPr>
          <p:spPr>
            <a:xfrm>
              <a:off x="3561130" y="981840"/>
              <a:ext cx="2229374" cy="36933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00B0F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성격</a:t>
              </a:r>
              <a:r>
                <a:rPr lang="en-US" altLang="ko-KR" dirty="0">
                  <a:solidFill>
                    <a:srgbClr val="00B0F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: </a:t>
              </a:r>
              <a:r>
                <a:rPr lang="ko-KR" altLang="en-US" dirty="0">
                  <a:solidFill>
                    <a:srgbClr val="00B0F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내성적인 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7E3EEC-8AA9-47AC-8407-4D2F350F5408}"/>
                </a:ext>
              </a:extLst>
            </p:cNvPr>
            <p:cNvSpPr txBox="1"/>
            <p:nvPr/>
          </p:nvSpPr>
          <p:spPr>
            <a:xfrm>
              <a:off x="5831398" y="962114"/>
              <a:ext cx="2925660" cy="3693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0070C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거주지역</a:t>
              </a:r>
              <a:r>
                <a:rPr lang="en-US" altLang="ko-KR" dirty="0">
                  <a:solidFill>
                    <a:srgbClr val="0070C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: </a:t>
              </a:r>
              <a:r>
                <a:rPr lang="ko-KR" altLang="en-US" dirty="0">
                  <a:solidFill>
                    <a:srgbClr val="0070C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충청북도 </a:t>
              </a:r>
              <a:r>
                <a:rPr lang="ko-KR" altLang="en-US" dirty="0" err="1">
                  <a:solidFill>
                    <a:srgbClr val="0070C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매포시</a:t>
              </a:r>
              <a:endParaRPr lang="ko-KR" altLang="en-US" dirty="0">
                <a:solidFill>
                  <a:srgbClr val="0070C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5EA161-3CCA-4712-9669-895A2EF18C8B}"/>
                </a:ext>
              </a:extLst>
            </p:cNvPr>
            <p:cNvSpPr txBox="1"/>
            <p:nvPr/>
          </p:nvSpPr>
          <p:spPr>
            <a:xfrm>
              <a:off x="2670845" y="1364324"/>
              <a:ext cx="5316522" cy="3693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2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특징</a:t>
              </a:r>
              <a:r>
                <a:rPr lang="en-US" altLang="ko-KR" dirty="0">
                  <a:solidFill>
                    <a:schemeClr val="accent2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: </a:t>
              </a:r>
              <a:r>
                <a:rPr lang="ko-KR" altLang="en-US" dirty="0">
                  <a:solidFill>
                    <a:schemeClr val="accent2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아내와는 사별을 하고 자식들은 서울에 산다</a:t>
              </a:r>
              <a:r>
                <a:rPr lang="en-US" altLang="ko-KR" dirty="0">
                  <a:solidFill>
                    <a:schemeClr val="accent2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. </a:t>
              </a:r>
              <a:endParaRPr lang="ko-KR" altLang="en-US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BD2F037-E905-4776-B3F3-D02CBFAEF5D8}"/>
                </a:ext>
              </a:extLst>
            </p:cNvPr>
            <p:cNvSpPr txBox="1"/>
            <p:nvPr/>
          </p:nvSpPr>
          <p:spPr>
            <a:xfrm>
              <a:off x="1194730" y="1776441"/>
              <a:ext cx="7697600" cy="2308324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라이프 스타일</a:t>
              </a:r>
              <a:r>
                <a:rPr lang="en-US" altLang="ko-KR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: </a:t>
              </a:r>
            </a:p>
            <a:p>
              <a:r>
                <a:rPr lang="ko-KR" altLang="en-US" u="sng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특별한 일이 없는 날에는 집에서 </a:t>
              </a:r>
              <a:r>
                <a:rPr lang="en-US" altLang="ko-KR" u="sng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TV</a:t>
              </a:r>
              <a:r>
                <a:rPr lang="ko-KR" altLang="en-US" u="sng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을 보면서 시간을 보냄</a:t>
              </a:r>
              <a:r>
                <a:rPr lang="en-US" altLang="ko-KR" u="sng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.</a:t>
              </a:r>
            </a:p>
            <a:p>
              <a:r>
                <a:rPr lang="ko-KR" altLang="en-US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대부분 혼자 식사를 하며 식단이 단조롭고 자주 끼니를 거름</a:t>
              </a:r>
              <a:r>
                <a:rPr lang="en-US" altLang="ko-KR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. </a:t>
              </a:r>
            </a:p>
            <a:p>
              <a:r>
                <a:rPr lang="ko-KR" altLang="en-US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외식과 배달 반찬은 자극적이거나 입에 맞지 않아 선호하지 않음</a:t>
              </a:r>
              <a:r>
                <a:rPr lang="en-US" altLang="ko-KR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.</a:t>
              </a:r>
            </a:p>
            <a:p>
              <a:r>
                <a:rPr lang="ko-KR" altLang="en-US" u="sng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외로움으로 우울증을 겪고 있고 서울에 사는 가족들과 연락을 자주 하고 싶어함</a:t>
              </a:r>
              <a:r>
                <a:rPr lang="en-US" altLang="ko-KR" u="sng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.</a:t>
              </a:r>
            </a:p>
            <a:p>
              <a:r>
                <a:rPr lang="ko-KR" altLang="en-US" u="sng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최신 기기를 다루기 어려워함</a:t>
              </a:r>
              <a:r>
                <a:rPr lang="en-US" altLang="ko-KR" u="sng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.</a:t>
              </a:r>
            </a:p>
            <a:p>
              <a:r>
                <a:rPr lang="ko-KR" altLang="en-US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병원에 다니고 있으나 여러 합병증으로 힘들어 함</a:t>
              </a:r>
              <a:r>
                <a:rPr lang="en-US" altLang="ko-KR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.</a:t>
              </a:r>
            </a:p>
            <a:p>
              <a:r>
                <a:rPr lang="ko-KR" altLang="en-US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수요일과 일요일날 성당에서 미사를 드림</a:t>
              </a:r>
              <a:r>
                <a:rPr lang="en-US" altLang="ko-KR" dirty="0">
                  <a:solidFill>
                    <a:schemeClr val="accent4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.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431994-FE6A-403E-A747-27C5ECBDF874}"/>
                </a:ext>
              </a:extLst>
            </p:cNvPr>
            <p:cNvSpPr txBox="1"/>
            <p:nvPr/>
          </p:nvSpPr>
          <p:spPr>
            <a:xfrm>
              <a:off x="1199626" y="4127550"/>
              <a:ext cx="7692704" cy="1200329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chemeClr val="accent5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니즈</a:t>
              </a:r>
              <a:r>
                <a:rPr lang="en-US" altLang="ko-KR" dirty="0">
                  <a:solidFill>
                    <a:schemeClr val="accent5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: </a:t>
              </a:r>
            </a:p>
            <a:p>
              <a:r>
                <a:rPr lang="ko-KR" altLang="en-US" u="sng" dirty="0">
                  <a:solidFill>
                    <a:schemeClr val="accent5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큰 화면으로 가족들과 영상통화 하고 싶다</a:t>
              </a:r>
              <a:r>
                <a:rPr lang="en-US" altLang="ko-KR" u="sng" dirty="0">
                  <a:solidFill>
                    <a:schemeClr val="accent5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.</a:t>
              </a:r>
            </a:p>
            <a:p>
              <a:r>
                <a:rPr lang="ko-KR" altLang="en-US" u="sng" dirty="0">
                  <a:solidFill>
                    <a:schemeClr val="accent5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집에서 할 수 있는 건강체크 기기가 있었으면 좋겠다</a:t>
              </a:r>
              <a:r>
                <a:rPr lang="en-US" altLang="ko-KR" u="sng" dirty="0">
                  <a:solidFill>
                    <a:schemeClr val="accent5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.</a:t>
              </a:r>
            </a:p>
            <a:p>
              <a:r>
                <a:rPr lang="ko-KR" altLang="en-US" dirty="0">
                  <a:solidFill>
                    <a:schemeClr val="accent5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사람들과 함께 지내는 시간이 많아지고 싶다</a:t>
              </a:r>
              <a:r>
                <a:rPr lang="en-US" altLang="ko-KR" dirty="0">
                  <a:solidFill>
                    <a:schemeClr val="accent5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6164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5642DF2-A817-423C-AC03-7021EEC68C4B}"/>
              </a:ext>
            </a:extLst>
          </p:cNvPr>
          <p:cNvGrpSpPr/>
          <p:nvPr/>
        </p:nvGrpSpPr>
        <p:grpSpPr>
          <a:xfrm>
            <a:off x="9977014" y="4168964"/>
            <a:ext cx="1255953" cy="1610177"/>
            <a:chOff x="692446" y="697520"/>
            <a:chExt cx="1769375" cy="19214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27389F-EC58-493E-AD8E-3FA0D43A0175}"/>
                </a:ext>
              </a:extLst>
            </p:cNvPr>
            <p:cNvSpPr txBox="1"/>
            <p:nvPr/>
          </p:nvSpPr>
          <p:spPr>
            <a:xfrm>
              <a:off x="692446" y="2249667"/>
              <a:ext cx="1769375" cy="3693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심박수</a:t>
              </a:r>
              <a:r>
                <a:rPr lang="en-US" altLang="ko-KR" dirty="0">
                  <a:solidFill>
                    <a:schemeClr val="accent2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&amp;</a:t>
              </a:r>
              <a:r>
                <a:rPr lang="ko-KR" altLang="en-US" dirty="0">
                  <a:solidFill>
                    <a:schemeClr val="accent2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심전도</a:t>
              </a:r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8679253-B989-4866-8F49-F005F4D3C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342" y="697520"/>
              <a:ext cx="1461597" cy="1461597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F8C6A7-2FC7-47B2-B52D-D54A1C38B40D}"/>
              </a:ext>
            </a:extLst>
          </p:cNvPr>
          <p:cNvGrpSpPr/>
          <p:nvPr/>
        </p:nvGrpSpPr>
        <p:grpSpPr>
          <a:xfrm>
            <a:off x="9810755" y="142922"/>
            <a:ext cx="1209563" cy="1531229"/>
            <a:chOff x="994901" y="2969408"/>
            <a:chExt cx="1416240" cy="189972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7570AB-28B7-4891-B539-9BD14DB21EF1}"/>
                </a:ext>
              </a:extLst>
            </p:cNvPr>
            <p:cNvSpPr txBox="1"/>
            <p:nvPr/>
          </p:nvSpPr>
          <p:spPr>
            <a:xfrm>
              <a:off x="1101754" y="4499805"/>
              <a:ext cx="880843" cy="36933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B0F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음성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49B4A31-1927-448C-AC58-8DC8FB257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901" y="2969408"/>
              <a:ext cx="1416240" cy="1416240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FF31C09-4643-4F42-89B8-617947EB671E}"/>
              </a:ext>
            </a:extLst>
          </p:cNvPr>
          <p:cNvGrpSpPr/>
          <p:nvPr/>
        </p:nvGrpSpPr>
        <p:grpSpPr>
          <a:xfrm>
            <a:off x="11042133" y="959148"/>
            <a:ext cx="1039320" cy="1590201"/>
            <a:chOff x="2608234" y="1502753"/>
            <a:chExt cx="1498932" cy="201858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F7394E-0316-4158-8450-B6446C5BDCA7}"/>
                </a:ext>
              </a:extLst>
            </p:cNvPr>
            <p:cNvSpPr txBox="1"/>
            <p:nvPr/>
          </p:nvSpPr>
          <p:spPr>
            <a:xfrm>
              <a:off x="2939653" y="3152001"/>
              <a:ext cx="880843" cy="369332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B05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표정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C96353-B2DD-4D49-B876-9CF522641B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8234" y="1502753"/>
              <a:ext cx="1498932" cy="1498932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9A1D6DA-CB3C-4C71-B66D-C00C7B46CDC5}"/>
              </a:ext>
            </a:extLst>
          </p:cNvPr>
          <p:cNvGrpSpPr/>
          <p:nvPr/>
        </p:nvGrpSpPr>
        <p:grpSpPr>
          <a:xfrm>
            <a:off x="8601192" y="4766433"/>
            <a:ext cx="1209563" cy="1783889"/>
            <a:chOff x="2574714" y="2835898"/>
            <a:chExt cx="1525407" cy="203323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1A74DE-B2A3-4E64-B355-A3BD4898B5B9}"/>
                </a:ext>
              </a:extLst>
            </p:cNvPr>
            <p:cNvSpPr txBox="1"/>
            <p:nvPr/>
          </p:nvSpPr>
          <p:spPr>
            <a:xfrm>
              <a:off x="2896995" y="4499805"/>
              <a:ext cx="880843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모션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971CB16-607F-4397-8D7F-B9FF8F713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4714" y="2835898"/>
              <a:ext cx="1525407" cy="1525407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0761CE1-4188-4464-9D39-8CB36166B6F5}"/>
              </a:ext>
            </a:extLst>
          </p:cNvPr>
          <p:cNvGrpSpPr/>
          <p:nvPr/>
        </p:nvGrpSpPr>
        <p:grpSpPr>
          <a:xfrm>
            <a:off x="10898567" y="2703959"/>
            <a:ext cx="1448775" cy="1668464"/>
            <a:chOff x="4570328" y="4705488"/>
            <a:chExt cx="1511690" cy="200080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FFF099-4C78-4317-B95F-7F8DE96775CF}"/>
                </a:ext>
              </a:extLst>
            </p:cNvPr>
            <p:cNvSpPr txBox="1"/>
            <p:nvPr/>
          </p:nvSpPr>
          <p:spPr>
            <a:xfrm>
              <a:off x="4846741" y="6336960"/>
              <a:ext cx="880843" cy="369332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FFC00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체온</a:t>
              </a: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CAC13E0C-C0AD-4385-BE87-616FC79F2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0328" y="4705488"/>
              <a:ext cx="1511690" cy="1511690"/>
            </a:xfrm>
            <a:prstGeom prst="rect">
              <a:avLst/>
            </a:prstGeom>
          </p:spPr>
        </p:pic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B44E86CF-77F8-4533-9A04-5BA54595F4DB}"/>
              </a:ext>
            </a:extLst>
          </p:cNvPr>
          <p:cNvGrpSpPr/>
          <p:nvPr/>
        </p:nvGrpSpPr>
        <p:grpSpPr>
          <a:xfrm>
            <a:off x="4577145" y="554641"/>
            <a:ext cx="3562696" cy="4874003"/>
            <a:chOff x="3967745" y="361562"/>
            <a:chExt cx="3562696" cy="4874003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AE5705A-0DDF-4EBB-8580-36BF34EC8A02}"/>
                </a:ext>
              </a:extLst>
            </p:cNvPr>
            <p:cNvGrpSpPr/>
            <p:nvPr/>
          </p:nvGrpSpPr>
          <p:grpSpPr>
            <a:xfrm>
              <a:off x="6160308" y="365090"/>
              <a:ext cx="1370133" cy="1823065"/>
              <a:chOff x="4920184" y="365090"/>
              <a:chExt cx="1370133" cy="1823065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C2D629-8B8F-48F8-8145-1986C1C31225}"/>
                  </a:ext>
                </a:extLst>
              </p:cNvPr>
              <p:cNvSpPr txBox="1"/>
              <p:nvPr/>
            </p:nvSpPr>
            <p:spPr>
              <a:xfrm>
                <a:off x="5170419" y="1818823"/>
                <a:ext cx="880843" cy="36933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FFC000"/>
                    </a:solidFill>
                    <a:latin typeface="HU빨강머리 120" panose="02020603020101020101" pitchFamily="18" charset="-127"/>
                    <a:ea typeface="HU빨강머리 120" panose="02020603020101020101" pitchFamily="18" charset="-127"/>
                  </a:rPr>
                  <a:t>인형</a:t>
                </a: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AB6342CD-4DF1-41B5-8972-5FCA01777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20184" y="365090"/>
                <a:ext cx="1370133" cy="1370133"/>
              </a:xfrm>
              <a:prstGeom prst="rect">
                <a:avLst/>
              </a:prstGeom>
            </p:spPr>
          </p:pic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40F2679-9C10-4BE1-89FC-1C9680DA8614}"/>
                </a:ext>
              </a:extLst>
            </p:cNvPr>
            <p:cNvGrpSpPr/>
            <p:nvPr/>
          </p:nvGrpSpPr>
          <p:grpSpPr>
            <a:xfrm>
              <a:off x="3968135" y="394468"/>
              <a:ext cx="1489671" cy="2234979"/>
              <a:chOff x="4271779" y="2335944"/>
              <a:chExt cx="1489671" cy="2234979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1FB68C7-0990-400C-9FB1-B229134E4420}"/>
                  </a:ext>
                </a:extLst>
              </p:cNvPr>
              <p:cNvSpPr txBox="1"/>
              <p:nvPr/>
            </p:nvSpPr>
            <p:spPr>
              <a:xfrm>
                <a:off x="4479762" y="3924592"/>
                <a:ext cx="880843" cy="646331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srgbClr val="92D050"/>
                    </a:solidFill>
                    <a:latin typeface="HU빨강머리 120" panose="02020603020101020101" pitchFamily="18" charset="-127"/>
                    <a:ea typeface="HU빨강머리 120" panose="02020603020101020101" pitchFamily="18" charset="-127"/>
                  </a:rPr>
                  <a:t>스마트 </a:t>
                </a:r>
                <a:endParaRPr lang="en-US" altLang="ko-KR" dirty="0">
                  <a:solidFill>
                    <a:srgbClr val="92D05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endParaRPr>
              </a:p>
              <a:p>
                <a:pPr algn="ctr"/>
                <a:r>
                  <a:rPr lang="ko-KR" altLang="en-US" dirty="0" err="1">
                    <a:solidFill>
                      <a:srgbClr val="92D050"/>
                    </a:solidFill>
                    <a:latin typeface="HU빨강머리 120" panose="02020603020101020101" pitchFamily="18" charset="-127"/>
                    <a:ea typeface="HU빨강머리 120" panose="02020603020101020101" pitchFamily="18" charset="-127"/>
                  </a:rPr>
                  <a:t>워치</a:t>
                </a:r>
                <a:endParaRPr lang="ko-KR" altLang="en-US" dirty="0">
                  <a:solidFill>
                    <a:srgbClr val="92D050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endParaRPr>
              </a:p>
            </p:txBody>
          </p:sp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D26C79C9-35ED-4985-B93C-3DFFB2901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1779" y="2335944"/>
                <a:ext cx="1489671" cy="1489671"/>
              </a:xfrm>
              <a:prstGeom prst="rect">
                <a:avLst/>
              </a:prstGeom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5804875-4B4C-4425-A653-E6D8F1E51744}"/>
                </a:ext>
              </a:extLst>
            </p:cNvPr>
            <p:cNvGrpSpPr/>
            <p:nvPr/>
          </p:nvGrpSpPr>
          <p:grpSpPr>
            <a:xfrm>
              <a:off x="5015666" y="2923100"/>
              <a:ext cx="1370133" cy="2121652"/>
              <a:chOff x="5334206" y="3562507"/>
              <a:chExt cx="1370133" cy="2121652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A46D0A4-D573-4168-846A-E99744DCB8A0}"/>
                  </a:ext>
                </a:extLst>
              </p:cNvPr>
              <p:cNvSpPr txBox="1"/>
              <p:nvPr/>
            </p:nvSpPr>
            <p:spPr>
              <a:xfrm>
                <a:off x="5398184" y="5037828"/>
                <a:ext cx="1306155" cy="646331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chemeClr val="bg1"/>
                    </a:solidFill>
                    <a:latin typeface="HU빨강머리 120" panose="02020603020101020101" pitchFamily="18" charset="-127"/>
                    <a:ea typeface="HU빨강머리 120" panose="02020603020101020101" pitchFamily="18" charset="-127"/>
                  </a:rPr>
                  <a:t>TV &amp; IOT</a:t>
                </a:r>
                <a:r>
                  <a:rPr lang="ko-KR" altLang="en-US" dirty="0">
                    <a:solidFill>
                      <a:schemeClr val="bg1"/>
                    </a:solidFill>
                    <a:latin typeface="HU빨강머리 120" panose="02020603020101020101" pitchFamily="18" charset="-127"/>
                    <a:ea typeface="HU빨강머리 120" panose="02020603020101020101" pitchFamily="18" charset="-127"/>
                  </a:rPr>
                  <a:t> </a:t>
                </a:r>
                <a:endParaRPr lang="en-US" altLang="ko-KR" dirty="0">
                  <a:solidFill>
                    <a:schemeClr val="bg1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endParaRPr>
              </a:p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HU빨강머리 120" panose="02020603020101020101" pitchFamily="18" charset="-127"/>
                    <a:ea typeface="HU빨강머리 120" panose="02020603020101020101" pitchFamily="18" charset="-127"/>
                  </a:rPr>
                  <a:t>디바이스</a:t>
                </a:r>
              </a:p>
            </p:txBody>
          </p:sp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id="{0D03C6ED-685A-4DAA-87B3-498D4D9CE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4206" y="3562507"/>
                <a:ext cx="1370133" cy="1370133"/>
              </a:xfrm>
              <a:prstGeom prst="rect">
                <a:avLst/>
              </a:prstGeom>
            </p:spPr>
          </p:pic>
        </p:grp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7D8AA4B-72F5-4366-8D6A-016EE4238C88}"/>
                </a:ext>
              </a:extLst>
            </p:cNvPr>
            <p:cNvSpPr/>
            <p:nvPr/>
          </p:nvSpPr>
          <p:spPr>
            <a:xfrm>
              <a:off x="3967745" y="361562"/>
              <a:ext cx="3513007" cy="487400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105349C-14B6-46D8-AA51-BFFB4AC57D78}"/>
                </a:ext>
              </a:extLst>
            </p:cNvPr>
            <p:cNvCxnSpPr>
              <a:cxnSpLocks/>
              <a:stCxn id="36" idx="2"/>
              <a:endCxn id="38" idx="1"/>
            </p:cNvCxnSpPr>
            <p:nvPr/>
          </p:nvCxnSpPr>
          <p:spPr>
            <a:xfrm>
              <a:off x="4616540" y="2629447"/>
              <a:ext cx="463104" cy="2092140"/>
            </a:xfrm>
            <a:prstGeom prst="line">
              <a:avLst/>
            </a:prstGeom>
            <a:ln w="127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A6670EF3-B67D-48C5-BC61-F05226C8D198}"/>
                </a:ext>
              </a:extLst>
            </p:cNvPr>
            <p:cNvCxnSpPr>
              <a:cxnSpLocks/>
              <a:stCxn id="36" idx="3"/>
              <a:endCxn id="16" idx="1"/>
            </p:cNvCxnSpPr>
            <p:nvPr/>
          </p:nvCxnSpPr>
          <p:spPr>
            <a:xfrm flipV="1">
              <a:off x="5056961" y="2003489"/>
              <a:ext cx="1353582" cy="302793"/>
            </a:xfrm>
            <a:prstGeom prst="line">
              <a:avLst/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44B4BB5-D4CE-45DC-B63A-31C53986A350}"/>
                </a:ext>
              </a:extLst>
            </p:cNvPr>
            <p:cNvCxnSpPr>
              <a:cxnSpLocks/>
              <a:stCxn id="16" idx="2"/>
              <a:endCxn id="38" idx="3"/>
            </p:cNvCxnSpPr>
            <p:nvPr/>
          </p:nvCxnSpPr>
          <p:spPr>
            <a:xfrm flipH="1">
              <a:off x="6385799" y="2188155"/>
              <a:ext cx="465166" cy="2533432"/>
            </a:xfrm>
            <a:prstGeom prst="line">
              <a:avLst/>
            </a:prstGeom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DB9FE1B4-05A5-4B3E-9A20-32D6E44F5E99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8129591" y="713685"/>
            <a:ext cx="1681164" cy="23014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7951ED0-CF00-4801-9B6C-F106347D4E4A}"/>
              </a:ext>
            </a:extLst>
          </p:cNvPr>
          <p:cNvCxnSpPr>
            <a:cxnSpLocks/>
            <a:stCxn id="50" idx="3"/>
            <a:endCxn id="13" idx="1"/>
          </p:cNvCxnSpPr>
          <p:nvPr/>
        </p:nvCxnSpPr>
        <p:spPr>
          <a:xfrm flipV="1">
            <a:off x="8090152" y="1549564"/>
            <a:ext cx="2951981" cy="1442079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F55CBBD-5BB8-474B-8E51-52793925324D}"/>
              </a:ext>
            </a:extLst>
          </p:cNvPr>
          <p:cNvCxnSpPr>
            <a:cxnSpLocks/>
            <a:stCxn id="50" idx="3"/>
            <a:endCxn id="3" idx="1"/>
          </p:cNvCxnSpPr>
          <p:nvPr/>
        </p:nvCxnSpPr>
        <p:spPr>
          <a:xfrm>
            <a:off x="8090152" y="2991643"/>
            <a:ext cx="1965579" cy="178972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A5F619C-8B15-4CD0-9343-C73AE8D1FAAF}"/>
              </a:ext>
            </a:extLst>
          </p:cNvPr>
          <p:cNvCxnSpPr>
            <a:cxnSpLocks/>
            <a:stCxn id="50" idx="3"/>
            <a:endCxn id="27" idx="1"/>
          </p:cNvCxnSpPr>
          <p:nvPr/>
        </p:nvCxnSpPr>
        <p:spPr>
          <a:xfrm>
            <a:off x="8090152" y="2991643"/>
            <a:ext cx="2808415" cy="34261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8809B86-9116-4551-9889-A89F1D5A7202}"/>
              </a:ext>
            </a:extLst>
          </p:cNvPr>
          <p:cNvCxnSpPr>
            <a:cxnSpLocks/>
            <a:stCxn id="50" idx="3"/>
            <a:endCxn id="19" idx="0"/>
          </p:cNvCxnSpPr>
          <p:nvPr/>
        </p:nvCxnSpPr>
        <p:spPr>
          <a:xfrm>
            <a:off x="8090152" y="2991643"/>
            <a:ext cx="1115822" cy="177479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C178601-CD2F-45C1-A6D0-46B3B81E032A}"/>
              </a:ext>
            </a:extLst>
          </p:cNvPr>
          <p:cNvSpPr txBox="1"/>
          <p:nvPr/>
        </p:nvSpPr>
        <p:spPr>
          <a:xfrm>
            <a:off x="2340387" y="3652265"/>
            <a:ext cx="88084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비상연락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93B482-0335-45FE-849E-7C700E5DB801}"/>
              </a:ext>
            </a:extLst>
          </p:cNvPr>
          <p:cNvSpPr txBox="1"/>
          <p:nvPr/>
        </p:nvSpPr>
        <p:spPr>
          <a:xfrm>
            <a:off x="1911813" y="4372423"/>
            <a:ext cx="187773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응급상황 대처방법 알림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77BB58-8D1F-4054-9324-705642485125}"/>
              </a:ext>
            </a:extLst>
          </p:cNvPr>
          <p:cNvSpPr txBox="1"/>
          <p:nvPr/>
        </p:nvSpPr>
        <p:spPr>
          <a:xfrm>
            <a:off x="1911813" y="5369580"/>
            <a:ext cx="1877736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주기적인 건강 체크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진단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4ED74E-76FD-41D4-8D6B-4DD7354B8490}"/>
              </a:ext>
            </a:extLst>
          </p:cNvPr>
          <p:cNvSpPr txBox="1"/>
          <p:nvPr/>
        </p:nvSpPr>
        <p:spPr>
          <a:xfrm>
            <a:off x="1202210" y="6287664"/>
            <a:ext cx="177753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의료 서비스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478A5913-32B8-4A7F-89BC-7CA35A242FD4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4" y="4021597"/>
            <a:ext cx="1489672" cy="1489672"/>
          </a:xfrm>
          <a:prstGeom prst="rect">
            <a:avLst/>
          </a:prstGeom>
        </p:spPr>
      </p:pic>
      <p:sp>
        <p:nvSpPr>
          <p:cNvPr id="97" name="직사각형 96">
            <a:extLst>
              <a:ext uri="{FF2B5EF4-FFF2-40B4-BE49-F238E27FC236}">
                <a16:creationId xmlns:a16="http://schemas.microsoft.com/office/drawing/2014/main" id="{77661587-2ABE-4DD0-A33F-60F2B52EE467}"/>
              </a:ext>
            </a:extLst>
          </p:cNvPr>
          <p:cNvSpPr/>
          <p:nvPr/>
        </p:nvSpPr>
        <p:spPr>
          <a:xfrm>
            <a:off x="99962" y="3500713"/>
            <a:ext cx="3850547" cy="26372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D00411-5DDC-4E31-8C65-F05BFDD5DD53}"/>
              </a:ext>
            </a:extLst>
          </p:cNvPr>
          <p:cNvSpPr txBox="1"/>
          <p:nvPr/>
        </p:nvSpPr>
        <p:spPr>
          <a:xfrm>
            <a:off x="1040640" y="2965221"/>
            <a:ext cx="1937679" cy="3693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사회성 향상 서비스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904A300-0BB3-4AD8-BD34-D3E6EAAC4122}"/>
              </a:ext>
            </a:extLst>
          </p:cNvPr>
          <p:cNvGrpSpPr/>
          <p:nvPr/>
        </p:nvGrpSpPr>
        <p:grpSpPr>
          <a:xfrm>
            <a:off x="496503" y="257046"/>
            <a:ext cx="3057464" cy="2553297"/>
            <a:chOff x="8695921" y="240620"/>
            <a:chExt cx="3255337" cy="263727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CEF1DC-6ACB-4560-BC4B-57E9B6A2FCAB}"/>
                </a:ext>
              </a:extLst>
            </p:cNvPr>
            <p:cNvSpPr txBox="1"/>
            <p:nvPr/>
          </p:nvSpPr>
          <p:spPr>
            <a:xfrm>
              <a:off x="10729519" y="498248"/>
              <a:ext cx="880843" cy="369332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말동무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EFDAD9C-4269-4A94-9CBF-731387886F02}"/>
                </a:ext>
              </a:extLst>
            </p:cNvPr>
            <p:cNvSpPr txBox="1"/>
            <p:nvPr/>
          </p:nvSpPr>
          <p:spPr>
            <a:xfrm>
              <a:off x="10723255" y="2244469"/>
              <a:ext cx="1102519" cy="38147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accent2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영상통화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F4ACD59-8646-4658-AF5F-07D405A8E4E8}"/>
                </a:ext>
              </a:extLst>
            </p:cNvPr>
            <p:cNvSpPr txBox="1"/>
            <p:nvPr/>
          </p:nvSpPr>
          <p:spPr>
            <a:xfrm>
              <a:off x="10723256" y="1252538"/>
              <a:ext cx="1102517" cy="66758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solidFill>
                    <a:schemeClr val="accent2"/>
                  </a:solidFill>
                  <a:latin typeface="HU빨강머리 120" panose="02020603020101020101" pitchFamily="18" charset="-127"/>
                  <a:ea typeface="HU빨강머리 120" panose="02020603020101020101" pitchFamily="18" charset="-127"/>
                </a:rPr>
                <a:t>행사 알림 서비스</a:t>
              </a:r>
              <a:endParaRPr lang="ko-KR" altLang="en-US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F654C535-68D6-4DF4-B747-A82629CEA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6913" y="867579"/>
              <a:ext cx="1338336" cy="1338336"/>
            </a:xfrm>
            <a:prstGeom prst="rect">
              <a:avLst/>
            </a:prstGeom>
          </p:spPr>
        </p:pic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BD94884D-EF31-4EAA-AF09-D7F63EBC723B}"/>
                </a:ext>
              </a:extLst>
            </p:cNvPr>
            <p:cNvSpPr/>
            <p:nvPr/>
          </p:nvSpPr>
          <p:spPr>
            <a:xfrm>
              <a:off x="8695921" y="240620"/>
              <a:ext cx="3255337" cy="2637275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96248CBE-EE8A-46F4-BC6D-3D098D2EA853}"/>
              </a:ext>
            </a:extLst>
          </p:cNvPr>
          <p:cNvCxnSpPr>
            <a:cxnSpLocks/>
            <a:stCxn id="100" idx="3"/>
            <a:endCxn id="50" idx="1"/>
          </p:cNvCxnSpPr>
          <p:nvPr/>
        </p:nvCxnSpPr>
        <p:spPr>
          <a:xfrm>
            <a:off x="3553967" y="1533695"/>
            <a:ext cx="1023178" cy="145794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9893D88E-4190-4073-951D-6F2D11262CAF}"/>
              </a:ext>
            </a:extLst>
          </p:cNvPr>
          <p:cNvCxnSpPr>
            <a:cxnSpLocks/>
            <a:stCxn id="97" idx="3"/>
            <a:endCxn id="50" idx="1"/>
          </p:cNvCxnSpPr>
          <p:nvPr/>
        </p:nvCxnSpPr>
        <p:spPr>
          <a:xfrm flipV="1">
            <a:off x="3950509" y="2991643"/>
            <a:ext cx="626636" cy="182770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043A43C-4438-483D-A323-31515AC642C3}"/>
              </a:ext>
            </a:extLst>
          </p:cNvPr>
          <p:cNvSpPr txBox="1"/>
          <p:nvPr/>
        </p:nvSpPr>
        <p:spPr>
          <a:xfrm>
            <a:off x="5614442" y="5581574"/>
            <a:ext cx="177753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인터페이스</a:t>
            </a:r>
          </a:p>
        </p:txBody>
      </p:sp>
    </p:spTree>
    <p:extLst>
      <p:ext uri="{BB962C8B-B14F-4D97-AF65-F5344CB8AC3E}">
        <p14:creationId xmlns:p14="http://schemas.microsoft.com/office/powerpoint/2010/main" val="1887262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A0C6B-7495-48AF-B2E5-7560E31BEE49}"/>
              </a:ext>
            </a:extLst>
          </p:cNvPr>
          <p:cNvSpPr txBox="1"/>
          <p:nvPr/>
        </p:nvSpPr>
        <p:spPr>
          <a:xfrm>
            <a:off x="1685130" y="378610"/>
            <a:ext cx="1897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&lt;EEG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이용한 서비스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&gt;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30664D-A832-40CA-8140-50EC7E99B6DD}"/>
              </a:ext>
            </a:extLst>
          </p:cNvPr>
          <p:cNvGrpSpPr/>
          <p:nvPr/>
        </p:nvGrpSpPr>
        <p:grpSpPr>
          <a:xfrm>
            <a:off x="1584352" y="876180"/>
            <a:ext cx="7835317" cy="1459303"/>
            <a:chOff x="157467" y="2150942"/>
            <a:chExt cx="11016604" cy="31474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2C9731-33CB-4261-99F6-7C45467556F0}"/>
                </a:ext>
              </a:extLst>
            </p:cNvPr>
            <p:cNvSpPr/>
            <p:nvPr/>
          </p:nvSpPr>
          <p:spPr>
            <a:xfrm>
              <a:off x="7915859" y="2150942"/>
              <a:ext cx="3258212" cy="3034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79FD07-7F9C-46C4-BA02-D3935C548B3D}"/>
                </a:ext>
              </a:extLst>
            </p:cNvPr>
            <p:cNvSpPr/>
            <p:nvPr/>
          </p:nvSpPr>
          <p:spPr>
            <a:xfrm>
              <a:off x="157467" y="2150942"/>
              <a:ext cx="3258213" cy="30345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BCE7E3C-D443-44DB-9E73-611F5D08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4653" y="2743857"/>
              <a:ext cx="1724490" cy="1724490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50D47AA-7FAC-41D7-9A7B-B043F0010949}"/>
                </a:ext>
              </a:extLst>
            </p:cNvPr>
            <p:cNvCxnSpPr>
              <a:cxnSpLocks/>
            </p:cNvCxnSpPr>
            <p:nvPr/>
          </p:nvCxnSpPr>
          <p:spPr>
            <a:xfrm>
              <a:off x="3415679" y="3606102"/>
              <a:ext cx="650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E95F9EB-A805-430C-AD74-44204672A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698" y="2575652"/>
              <a:ext cx="2397750" cy="198845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0E067-C584-45F3-982E-0572FF18E5EB}"/>
                </a:ext>
              </a:extLst>
            </p:cNvPr>
            <p:cNvSpPr txBox="1"/>
            <p:nvPr/>
          </p:nvSpPr>
          <p:spPr>
            <a:xfrm>
              <a:off x="1340254" y="4700967"/>
              <a:ext cx="806246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input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FDE08B-028F-4001-B7C7-A14AF881CBA8}"/>
                </a:ext>
              </a:extLst>
            </p:cNvPr>
            <p:cNvSpPr/>
            <p:nvPr/>
          </p:nvSpPr>
          <p:spPr>
            <a:xfrm>
              <a:off x="4036663" y="2150942"/>
              <a:ext cx="3258212" cy="3034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pic>
          <p:nvPicPr>
            <p:cNvPr id="13" name="Picture 2" descr="eeg power spectrumì ëí ì´ë¯¸ì§ ê²ìê²°ê³¼">
              <a:extLst>
                <a:ext uri="{FF2B5EF4-FFF2-40B4-BE49-F238E27FC236}">
                  <a16:creationId xmlns:a16="http://schemas.microsoft.com/office/drawing/2014/main" id="{A0C44660-4C56-4BF6-A48D-998A21F8D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510" y="2710497"/>
              <a:ext cx="2742519" cy="1718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949030-41A1-4846-BBD7-E2B013475A51}"/>
                </a:ext>
              </a:extLst>
            </p:cNvPr>
            <p:cNvSpPr txBox="1"/>
            <p:nvPr/>
          </p:nvSpPr>
          <p:spPr>
            <a:xfrm>
              <a:off x="5001564" y="4666803"/>
              <a:ext cx="1328409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analysis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727B3D-A58C-4AFA-9213-A2B354C528C4}"/>
                </a:ext>
              </a:extLst>
            </p:cNvPr>
            <p:cNvSpPr txBox="1"/>
            <p:nvPr/>
          </p:nvSpPr>
          <p:spPr>
            <a:xfrm>
              <a:off x="9141842" y="4567921"/>
              <a:ext cx="970495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output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CE2B2F8-9CCD-44D9-9515-7278E18E60C0}"/>
                </a:ext>
              </a:extLst>
            </p:cNvPr>
            <p:cNvCxnSpPr>
              <a:cxnSpLocks/>
            </p:cNvCxnSpPr>
            <p:nvPr/>
          </p:nvCxnSpPr>
          <p:spPr>
            <a:xfrm>
              <a:off x="7294875" y="3714260"/>
              <a:ext cx="650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BC869E5-5B1A-4613-910E-F7F85869442A}"/>
              </a:ext>
            </a:extLst>
          </p:cNvPr>
          <p:cNvGrpSpPr/>
          <p:nvPr/>
        </p:nvGrpSpPr>
        <p:grpSpPr>
          <a:xfrm>
            <a:off x="237602" y="4584027"/>
            <a:ext cx="7760984" cy="1446233"/>
            <a:chOff x="2022911" y="3726373"/>
            <a:chExt cx="7760984" cy="144623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2C76D42-6185-4067-8BA5-4874494906B7}"/>
                </a:ext>
              </a:extLst>
            </p:cNvPr>
            <p:cNvGrpSpPr/>
            <p:nvPr/>
          </p:nvGrpSpPr>
          <p:grpSpPr>
            <a:xfrm>
              <a:off x="2022911" y="3726373"/>
              <a:ext cx="7760984" cy="1446233"/>
              <a:chOff x="130145" y="1730211"/>
              <a:chExt cx="11872960" cy="34989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801519E-7379-4A42-BE9E-0F53512448D5}"/>
                  </a:ext>
                </a:extLst>
              </p:cNvPr>
              <p:cNvSpPr/>
              <p:nvPr/>
            </p:nvSpPr>
            <p:spPr>
              <a:xfrm>
                <a:off x="130145" y="1730212"/>
                <a:ext cx="3412672" cy="339757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pic>
            <p:nvPicPr>
              <p:cNvPr id="35" name="그림 7">
                <a:extLst>
                  <a:ext uri="{FF2B5EF4-FFF2-40B4-BE49-F238E27FC236}">
                    <a16:creationId xmlns:a16="http://schemas.microsoft.com/office/drawing/2014/main" id="{33A0DDF4-8A04-40D9-9A1E-63C95D0624B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2777" y="2773108"/>
                <a:ext cx="3130935" cy="13117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54367A-4DF7-47C6-8B66-5814C710E979}"/>
                  </a:ext>
                </a:extLst>
              </p:cNvPr>
              <p:cNvSpPr txBox="1"/>
              <p:nvPr/>
            </p:nvSpPr>
            <p:spPr>
              <a:xfrm>
                <a:off x="1030777" y="4395143"/>
                <a:ext cx="1861456" cy="67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/>
                    </a:solidFill>
                  </a:rPr>
                  <a:t>뇌파 </a:t>
                </a:r>
                <a:r>
                  <a:rPr lang="ko-KR" altLang="en-US" sz="1200" b="1" dirty="0" err="1">
                    <a:solidFill>
                      <a:schemeClr val="bg1"/>
                    </a:solidFill>
                  </a:rPr>
                  <a:t>전처리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5E0B9728-A64B-4F6E-9FF6-A3E82F7844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016" y="3429000"/>
                <a:ext cx="650135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0FBBA6-412D-49A6-B967-1CDBF8C8460A}"/>
                  </a:ext>
                </a:extLst>
              </p:cNvPr>
              <p:cNvSpPr/>
              <p:nvPr/>
            </p:nvSpPr>
            <p:spPr>
              <a:xfrm>
                <a:off x="4304344" y="1730211"/>
                <a:ext cx="3412672" cy="339757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pic>
            <p:nvPicPr>
              <p:cNvPr id="39" name="Picture 2" descr="eeg power spectrumì ëí ì´ë¯¸ì§ ê²ìê²°ê³¼">
                <a:extLst>
                  <a:ext uri="{FF2B5EF4-FFF2-40B4-BE49-F238E27FC236}">
                    <a16:creationId xmlns:a16="http://schemas.microsoft.com/office/drawing/2014/main" id="{01C1FFC3-9F35-4586-9321-F3C2582D22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4344" y="2351314"/>
                <a:ext cx="3412672" cy="2043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97D3CB-22F0-4E84-BBE9-35CE678375E4}"/>
                  </a:ext>
                </a:extLst>
              </p:cNvPr>
              <p:cNvSpPr txBox="1"/>
              <p:nvPr/>
            </p:nvSpPr>
            <p:spPr>
              <a:xfrm>
                <a:off x="5177761" y="4558980"/>
                <a:ext cx="1861456" cy="67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chemeClr val="bg1"/>
                    </a:solidFill>
                  </a:rPr>
                  <a:t>뇌파 신호처리</a:t>
                </a: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3C6748B-9FAD-4616-AF91-D0A6007A4DF9}"/>
                  </a:ext>
                </a:extLst>
              </p:cNvPr>
              <p:cNvSpPr/>
              <p:nvPr/>
            </p:nvSpPr>
            <p:spPr>
              <a:xfrm>
                <a:off x="8590434" y="1730211"/>
                <a:ext cx="3412671" cy="33975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792A2C-551B-4727-93CF-F97D42D24749}"/>
                  </a:ext>
                </a:extLst>
              </p:cNvPr>
              <p:cNvSpPr txBox="1"/>
              <p:nvPr/>
            </p:nvSpPr>
            <p:spPr>
              <a:xfrm>
                <a:off x="9463850" y="4558980"/>
                <a:ext cx="1861456" cy="67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감성 분석</a:t>
                </a:r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322CBADD-DCC9-4AC8-9E01-71EA3424CC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90432" y="2463298"/>
                <a:ext cx="3412673" cy="2095682"/>
              </a:xfrm>
              <a:prstGeom prst="rect">
                <a:avLst/>
              </a:prstGeom>
            </p:spPr>
          </p:pic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998EC60E-1E37-4DD9-B18A-C50292AEC11C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253668" y="4420711"/>
              <a:ext cx="497787" cy="783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3E9792B0-AAE9-4C7C-86E4-F95F68B8D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6" y="5988370"/>
            <a:ext cx="2805563" cy="57936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6535E11-24AC-4A94-8E67-1A6A29E127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1785" y="2283117"/>
            <a:ext cx="2564115" cy="588486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B44F9977-F530-4553-B69B-323FE9F165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3856" y="5988370"/>
            <a:ext cx="2882630" cy="58772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359FA2ED-4671-49CA-AD47-98A5D24CAA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4690" y="5962540"/>
            <a:ext cx="3211185" cy="662209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FB58D51C-2132-41B3-9525-731E1A781A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26158" y="2329282"/>
            <a:ext cx="6072552" cy="2765898"/>
          </a:xfrm>
          <a:prstGeom prst="rect">
            <a:avLst/>
          </a:prstGeom>
        </p:spPr>
      </p:pic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1CA123F-5EF4-40EC-AEAC-F60AECAB35EB}"/>
              </a:ext>
            </a:extLst>
          </p:cNvPr>
          <p:cNvCxnSpPr>
            <a:stCxn id="14" idx="2"/>
            <a:endCxn id="34" idx="0"/>
          </p:cNvCxnSpPr>
          <p:nvPr/>
        </p:nvCxnSpPr>
        <p:spPr>
          <a:xfrm flipH="1">
            <a:off x="1352981" y="2319643"/>
            <a:ext cx="4149029" cy="226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67C2BD0-6B9C-492E-A45D-07C6A3D33306}"/>
              </a:ext>
            </a:extLst>
          </p:cNvPr>
          <p:cNvCxnSpPr>
            <a:cxnSpLocks/>
          </p:cNvCxnSpPr>
          <p:nvPr/>
        </p:nvCxnSpPr>
        <p:spPr>
          <a:xfrm flipH="1">
            <a:off x="6978120" y="2292755"/>
            <a:ext cx="1282884" cy="68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85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A0C6B-7495-48AF-B2E5-7560E31BEE49}"/>
              </a:ext>
            </a:extLst>
          </p:cNvPr>
          <p:cNvSpPr txBox="1"/>
          <p:nvPr/>
        </p:nvSpPr>
        <p:spPr>
          <a:xfrm>
            <a:off x="1685130" y="378610"/>
            <a:ext cx="18976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&lt;PPG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이용한 서비스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&gt;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30664D-A832-40CA-8140-50EC7E99B6DD}"/>
              </a:ext>
            </a:extLst>
          </p:cNvPr>
          <p:cNvGrpSpPr/>
          <p:nvPr/>
        </p:nvGrpSpPr>
        <p:grpSpPr>
          <a:xfrm>
            <a:off x="1584352" y="876180"/>
            <a:ext cx="7835317" cy="1459303"/>
            <a:chOff x="157467" y="2150942"/>
            <a:chExt cx="11016604" cy="314746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2C9731-33CB-4261-99F6-7C45467556F0}"/>
                </a:ext>
              </a:extLst>
            </p:cNvPr>
            <p:cNvSpPr/>
            <p:nvPr/>
          </p:nvSpPr>
          <p:spPr>
            <a:xfrm>
              <a:off x="7915859" y="2150942"/>
              <a:ext cx="3258212" cy="3034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79FD07-7F9C-46C4-BA02-D3935C548B3D}"/>
                </a:ext>
              </a:extLst>
            </p:cNvPr>
            <p:cNvSpPr/>
            <p:nvPr/>
          </p:nvSpPr>
          <p:spPr>
            <a:xfrm>
              <a:off x="157467" y="2150942"/>
              <a:ext cx="3258213" cy="30345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50D47AA-7FAC-41D7-9A7B-B043F0010949}"/>
                </a:ext>
              </a:extLst>
            </p:cNvPr>
            <p:cNvCxnSpPr>
              <a:cxnSpLocks/>
            </p:cNvCxnSpPr>
            <p:nvPr/>
          </p:nvCxnSpPr>
          <p:spPr>
            <a:xfrm>
              <a:off x="3415679" y="3606102"/>
              <a:ext cx="650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0E067-C584-45F3-982E-0572FF18E5EB}"/>
                </a:ext>
              </a:extLst>
            </p:cNvPr>
            <p:cNvSpPr txBox="1"/>
            <p:nvPr/>
          </p:nvSpPr>
          <p:spPr>
            <a:xfrm>
              <a:off x="1340254" y="4700967"/>
              <a:ext cx="806246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input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FDE08B-028F-4001-B7C7-A14AF881CBA8}"/>
                </a:ext>
              </a:extLst>
            </p:cNvPr>
            <p:cNvSpPr/>
            <p:nvPr/>
          </p:nvSpPr>
          <p:spPr>
            <a:xfrm>
              <a:off x="4036663" y="2150942"/>
              <a:ext cx="3258212" cy="3034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949030-41A1-4846-BBD7-E2B013475A51}"/>
                </a:ext>
              </a:extLst>
            </p:cNvPr>
            <p:cNvSpPr txBox="1"/>
            <p:nvPr/>
          </p:nvSpPr>
          <p:spPr>
            <a:xfrm>
              <a:off x="5001564" y="4666803"/>
              <a:ext cx="1328409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analysis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727B3D-A58C-4AFA-9213-A2B354C528C4}"/>
                </a:ext>
              </a:extLst>
            </p:cNvPr>
            <p:cNvSpPr txBox="1"/>
            <p:nvPr/>
          </p:nvSpPr>
          <p:spPr>
            <a:xfrm>
              <a:off x="9141842" y="4567921"/>
              <a:ext cx="970495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output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CE2B2F8-9CCD-44D9-9515-7278E18E60C0}"/>
                </a:ext>
              </a:extLst>
            </p:cNvPr>
            <p:cNvCxnSpPr>
              <a:cxnSpLocks/>
            </p:cNvCxnSpPr>
            <p:nvPr/>
          </p:nvCxnSpPr>
          <p:spPr>
            <a:xfrm>
              <a:off x="7294875" y="3714260"/>
              <a:ext cx="650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BC869E5-5B1A-4613-910E-F7F85869442A}"/>
              </a:ext>
            </a:extLst>
          </p:cNvPr>
          <p:cNvGrpSpPr/>
          <p:nvPr/>
        </p:nvGrpSpPr>
        <p:grpSpPr>
          <a:xfrm>
            <a:off x="237602" y="4584027"/>
            <a:ext cx="7760984" cy="1446233"/>
            <a:chOff x="2022911" y="3726373"/>
            <a:chExt cx="7760984" cy="144623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2C76D42-6185-4067-8BA5-4874494906B7}"/>
                </a:ext>
              </a:extLst>
            </p:cNvPr>
            <p:cNvGrpSpPr/>
            <p:nvPr/>
          </p:nvGrpSpPr>
          <p:grpSpPr>
            <a:xfrm>
              <a:off x="2022911" y="3726373"/>
              <a:ext cx="7760984" cy="1446233"/>
              <a:chOff x="130145" y="1730211"/>
              <a:chExt cx="11872960" cy="34989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801519E-7379-4A42-BE9E-0F53512448D5}"/>
                  </a:ext>
                </a:extLst>
              </p:cNvPr>
              <p:cNvSpPr/>
              <p:nvPr/>
            </p:nvSpPr>
            <p:spPr>
              <a:xfrm>
                <a:off x="130145" y="1730212"/>
                <a:ext cx="3412672" cy="339757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54367A-4DF7-47C6-8B66-5814C710E979}"/>
                  </a:ext>
                </a:extLst>
              </p:cNvPr>
              <p:cNvSpPr txBox="1"/>
              <p:nvPr/>
            </p:nvSpPr>
            <p:spPr>
              <a:xfrm>
                <a:off x="884954" y="4445412"/>
                <a:ext cx="2081190" cy="67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Peek detecting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5E0B9728-A64B-4F6E-9FF6-A3E82F7844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016" y="3429000"/>
                <a:ext cx="650135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0FBBA6-412D-49A6-B967-1CDBF8C8460A}"/>
                  </a:ext>
                </a:extLst>
              </p:cNvPr>
              <p:cNvSpPr/>
              <p:nvPr/>
            </p:nvSpPr>
            <p:spPr>
              <a:xfrm>
                <a:off x="4304344" y="1730211"/>
                <a:ext cx="3412672" cy="339757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97D3CB-22F0-4E84-BBE9-35CE678375E4}"/>
                  </a:ext>
                </a:extLst>
              </p:cNvPr>
              <p:cNvSpPr txBox="1"/>
              <p:nvPr/>
            </p:nvSpPr>
            <p:spPr>
              <a:xfrm>
                <a:off x="5177761" y="4558980"/>
                <a:ext cx="1861456" cy="67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3C6748B-9FAD-4616-AF91-D0A6007A4DF9}"/>
                  </a:ext>
                </a:extLst>
              </p:cNvPr>
              <p:cNvSpPr/>
              <p:nvPr/>
            </p:nvSpPr>
            <p:spPr>
              <a:xfrm>
                <a:off x="8590434" y="1730211"/>
                <a:ext cx="3412671" cy="33975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792A2C-551B-4727-93CF-F97D42D24749}"/>
                  </a:ext>
                </a:extLst>
              </p:cNvPr>
              <p:cNvSpPr txBox="1"/>
              <p:nvPr/>
            </p:nvSpPr>
            <p:spPr>
              <a:xfrm>
                <a:off x="9463850" y="4558980"/>
                <a:ext cx="1861456" cy="67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감성 분석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5FA1BF-B69D-4627-B72C-6D433B724D17}"/>
                  </a:ext>
                </a:extLst>
              </p:cNvPr>
              <p:cNvSpPr txBox="1"/>
              <p:nvPr/>
            </p:nvSpPr>
            <p:spPr>
              <a:xfrm>
                <a:off x="4674021" y="4532856"/>
                <a:ext cx="2715298" cy="67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FFT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를 통해 </a:t>
                </a:r>
                <a:r>
                  <a:rPr lang="en-US" altLang="ko-KR" sz="1200" b="1" dirty="0">
                    <a:solidFill>
                      <a:schemeClr val="bg1"/>
                    </a:solidFill>
                  </a:rPr>
                  <a:t>HRV 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분석</a:t>
                </a:r>
              </a:p>
            </p:txBody>
          </p: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998EC60E-1E37-4DD9-B18A-C50292AEC11C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253668" y="4420711"/>
              <a:ext cx="497787" cy="783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1CA123F-5EF4-40EC-AEAC-F60AECAB35EB}"/>
              </a:ext>
            </a:extLst>
          </p:cNvPr>
          <p:cNvCxnSpPr>
            <a:stCxn id="14" idx="2"/>
            <a:endCxn id="34" idx="0"/>
          </p:cNvCxnSpPr>
          <p:nvPr/>
        </p:nvCxnSpPr>
        <p:spPr>
          <a:xfrm flipH="1">
            <a:off x="1352981" y="2319643"/>
            <a:ext cx="4149029" cy="226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67C2BD0-6B9C-492E-A45D-07C6A3D33306}"/>
              </a:ext>
            </a:extLst>
          </p:cNvPr>
          <p:cNvCxnSpPr>
            <a:cxnSpLocks/>
          </p:cNvCxnSpPr>
          <p:nvPr/>
        </p:nvCxnSpPr>
        <p:spPr>
          <a:xfrm flipH="1">
            <a:off x="6978120" y="2292755"/>
            <a:ext cx="1282884" cy="68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내용 개체 틀 4">
            <a:extLst>
              <a:ext uri="{FF2B5EF4-FFF2-40B4-BE49-F238E27FC236}">
                <a16:creationId xmlns:a16="http://schemas.microsoft.com/office/drawing/2014/main" id="{6BA13645-7BB5-455A-91E6-93A97EA1F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72" y="4693668"/>
            <a:ext cx="1957001" cy="1012651"/>
          </a:xfrm>
        </p:spPr>
      </p:pic>
      <p:pic>
        <p:nvPicPr>
          <p:cNvPr id="46" name="내용 개체 틀 7">
            <a:extLst>
              <a:ext uri="{FF2B5EF4-FFF2-40B4-BE49-F238E27FC236}">
                <a16:creationId xmlns:a16="http://schemas.microsoft.com/office/drawing/2014/main" id="{35BD3A70-9818-42AD-A302-D534748CA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49" y="977037"/>
            <a:ext cx="2093844" cy="111387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E69DD51-5BD3-41B3-BD8E-06C0B5E9B60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48" y="1085482"/>
            <a:ext cx="812386" cy="8123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25B806-2B8B-4EED-90D3-5DF34E37855A}"/>
              </a:ext>
            </a:extLst>
          </p:cNvPr>
          <p:cNvSpPr txBox="1"/>
          <p:nvPr/>
        </p:nvSpPr>
        <p:spPr>
          <a:xfrm>
            <a:off x="1714754" y="2372010"/>
            <a:ext cx="171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리모컨에 </a:t>
            </a:r>
            <a:r>
              <a:rPr lang="en-US" altLang="ko-KR" sz="1200" dirty="0">
                <a:solidFill>
                  <a:schemeClr val="bg1"/>
                </a:solidFill>
              </a:rPr>
              <a:t>PPG</a:t>
            </a:r>
            <a:r>
              <a:rPr lang="ko-KR" altLang="en-US" sz="1200" dirty="0">
                <a:solidFill>
                  <a:schemeClr val="bg1"/>
                </a:solidFill>
              </a:rPr>
              <a:t>센서를 부착하여 심박수 측정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EACD82-7373-485A-9C74-333BBD4F8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957" y="977037"/>
            <a:ext cx="2007414" cy="1092145"/>
          </a:xfrm>
          <a:prstGeom prst="rect">
            <a:avLst/>
          </a:prstGeom>
        </p:spPr>
      </p:pic>
      <p:pic>
        <p:nvPicPr>
          <p:cNvPr id="48" name="내용 개체 틀 7">
            <a:extLst>
              <a:ext uri="{FF2B5EF4-FFF2-40B4-BE49-F238E27FC236}">
                <a16:creationId xmlns:a16="http://schemas.microsoft.com/office/drawing/2014/main" id="{BA4E7274-720C-4E48-83FB-BC239A2BA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073" y="4691148"/>
            <a:ext cx="1993878" cy="10621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43508F0-E0D7-45AE-9EA9-53531D84B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7695" y="4691931"/>
            <a:ext cx="1964453" cy="1061326"/>
          </a:xfrm>
          <a:prstGeom prst="rect">
            <a:avLst/>
          </a:prstGeom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334CE30A-D3DE-43FA-9CD7-3EB0F027211A}"/>
              </a:ext>
            </a:extLst>
          </p:cNvPr>
          <p:cNvGrpSpPr/>
          <p:nvPr/>
        </p:nvGrpSpPr>
        <p:grpSpPr>
          <a:xfrm>
            <a:off x="5819454" y="3018138"/>
            <a:ext cx="2317332" cy="1287608"/>
            <a:chOff x="8224233" y="2792250"/>
            <a:chExt cx="3800214" cy="2130804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DF8D4776-1E05-49DC-A148-484289D1A952}"/>
                </a:ext>
              </a:extLst>
            </p:cNvPr>
            <p:cNvGrpSpPr/>
            <p:nvPr/>
          </p:nvGrpSpPr>
          <p:grpSpPr>
            <a:xfrm>
              <a:off x="8224233" y="2792250"/>
              <a:ext cx="3800214" cy="2130804"/>
              <a:chOff x="4610497" y="2905679"/>
              <a:chExt cx="3800214" cy="2130804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54BB6E97-5E89-4A6A-BCB6-916EFD1C1E25}"/>
                  </a:ext>
                </a:extLst>
              </p:cNvPr>
              <p:cNvGrpSpPr/>
              <p:nvPr/>
            </p:nvGrpSpPr>
            <p:grpSpPr>
              <a:xfrm>
                <a:off x="4610497" y="2905679"/>
                <a:ext cx="3800214" cy="2130804"/>
                <a:chOff x="775248" y="644626"/>
                <a:chExt cx="3800214" cy="2130804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8580BBC9-BD2E-43E9-B8A9-B154B27A8920}"/>
                    </a:ext>
                  </a:extLst>
                </p:cNvPr>
                <p:cNvGrpSpPr/>
                <p:nvPr/>
              </p:nvGrpSpPr>
              <p:grpSpPr>
                <a:xfrm>
                  <a:off x="775248" y="644626"/>
                  <a:ext cx="3800214" cy="2130804"/>
                  <a:chOff x="755008" y="545284"/>
                  <a:chExt cx="4630723" cy="3179427"/>
                </a:xfrm>
              </p:grpSpPr>
              <p:sp>
                <p:nvSpPr>
                  <p:cNvPr id="61" name="직사각형 60">
                    <a:extLst>
                      <a:ext uri="{FF2B5EF4-FFF2-40B4-BE49-F238E27FC236}">
                        <a16:creationId xmlns:a16="http://schemas.microsoft.com/office/drawing/2014/main" id="{73D6D794-45EA-481E-902E-2ACD294E9970}"/>
                      </a:ext>
                    </a:extLst>
                  </p:cNvPr>
                  <p:cNvSpPr/>
                  <p:nvPr/>
                </p:nvSpPr>
                <p:spPr>
                  <a:xfrm>
                    <a:off x="755008" y="545284"/>
                    <a:ext cx="4630723" cy="3179427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63" name="직사각형 62">
                    <a:extLst>
                      <a:ext uri="{FF2B5EF4-FFF2-40B4-BE49-F238E27FC236}">
                        <a16:creationId xmlns:a16="http://schemas.microsoft.com/office/drawing/2014/main" id="{8F530F50-E280-4F62-B235-8AD2DDC2767C}"/>
                      </a:ext>
                    </a:extLst>
                  </p:cNvPr>
                  <p:cNvSpPr/>
                  <p:nvPr/>
                </p:nvSpPr>
                <p:spPr>
                  <a:xfrm>
                    <a:off x="853305" y="646937"/>
                    <a:ext cx="4434125" cy="297612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93D0399-DFB7-40AF-B3DF-112A98647325}"/>
                    </a:ext>
                  </a:extLst>
                </p:cNvPr>
                <p:cNvSpPr txBox="1"/>
                <p:nvPr/>
              </p:nvSpPr>
              <p:spPr>
                <a:xfrm>
                  <a:off x="1946246" y="2145547"/>
                  <a:ext cx="1031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HU빨강머리 120" panose="02020603020101020101" pitchFamily="18" charset="-127"/>
                      <a:ea typeface="HU빨강머리 120" panose="02020603020101020101" pitchFamily="18" charset="-127"/>
                    </a:rPr>
                    <a:t> </a:t>
                  </a:r>
                </a:p>
              </p:txBody>
            </p:sp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12E8C63A-0448-414F-89B7-48ED87A4C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3995" y="782282"/>
                  <a:ext cx="573999" cy="1257074"/>
                </a:xfrm>
                <a:prstGeom prst="rect">
                  <a:avLst/>
                </a:prstGeom>
              </p:spPr>
            </p:pic>
          </p:grp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34BEEBE1-D0FA-4FFA-BD8B-91A1AF168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2140" y="3192184"/>
                <a:ext cx="812386" cy="812386"/>
              </a:xfrm>
              <a:prstGeom prst="rect">
                <a:avLst/>
              </a:prstGeom>
            </p:spPr>
          </p:pic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788A07-32B3-4421-BBF5-5D190081FD02}"/>
                </a:ext>
              </a:extLst>
            </p:cNvPr>
            <p:cNvSpPr txBox="1"/>
            <p:nvPr/>
          </p:nvSpPr>
          <p:spPr>
            <a:xfrm>
              <a:off x="9395233" y="4434690"/>
              <a:ext cx="1814045" cy="40746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검사중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....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0FFB286-6942-48CD-9A31-6E23FEA7B06D}"/>
                </a:ext>
              </a:extLst>
            </p:cNvPr>
            <p:cNvSpPr txBox="1"/>
            <p:nvPr/>
          </p:nvSpPr>
          <p:spPr>
            <a:xfrm>
              <a:off x="8999400" y="3837206"/>
              <a:ext cx="2405337" cy="2462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리모컨 뒤쪽 센서에 손가락을 대주세요</a:t>
              </a:r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31E9441-360D-42E5-BF6D-BA90DCB72149}"/>
              </a:ext>
            </a:extLst>
          </p:cNvPr>
          <p:cNvGrpSpPr/>
          <p:nvPr/>
        </p:nvGrpSpPr>
        <p:grpSpPr>
          <a:xfrm>
            <a:off x="9084976" y="3974759"/>
            <a:ext cx="2531601" cy="1122176"/>
            <a:chOff x="8224233" y="2792250"/>
            <a:chExt cx="3800214" cy="2130804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D087363-5B05-4D54-A606-64F584D82D7F}"/>
                </a:ext>
              </a:extLst>
            </p:cNvPr>
            <p:cNvGrpSpPr/>
            <p:nvPr/>
          </p:nvGrpSpPr>
          <p:grpSpPr>
            <a:xfrm>
              <a:off x="8224233" y="2792250"/>
              <a:ext cx="3800214" cy="2130804"/>
              <a:chOff x="4610497" y="2905679"/>
              <a:chExt cx="3800214" cy="2130804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EB5FF062-473E-431E-A94F-AF8E953A760D}"/>
                  </a:ext>
                </a:extLst>
              </p:cNvPr>
              <p:cNvGrpSpPr/>
              <p:nvPr/>
            </p:nvGrpSpPr>
            <p:grpSpPr>
              <a:xfrm>
                <a:off x="4610497" y="2905679"/>
                <a:ext cx="3800214" cy="2130804"/>
                <a:chOff x="5345553" y="438377"/>
                <a:chExt cx="3800214" cy="2130804"/>
              </a:xfrm>
            </p:grpSpPr>
            <p:grpSp>
              <p:nvGrpSpPr>
                <p:cNvPr id="72" name="그룹 71">
                  <a:extLst>
                    <a:ext uri="{FF2B5EF4-FFF2-40B4-BE49-F238E27FC236}">
                      <a16:creationId xmlns:a16="http://schemas.microsoft.com/office/drawing/2014/main" id="{2A909969-5010-4E9C-B1BF-B40A2E04CE2B}"/>
                    </a:ext>
                  </a:extLst>
                </p:cNvPr>
                <p:cNvGrpSpPr/>
                <p:nvPr/>
              </p:nvGrpSpPr>
              <p:grpSpPr>
                <a:xfrm>
                  <a:off x="5345553" y="438377"/>
                  <a:ext cx="3800214" cy="2130804"/>
                  <a:chOff x="6501046" y="3340411"/>
                  <a:chExt cx="3800214" cy="2130804"/>
                </a:xfrm>
              </p:grpSpPr>
              <p:grpSp>
                <p:nvGrpSpPr>
                  <p:cNvPr id="74" name="그룹 73">
                    <a:extLst>
                      <a:ext uri="{FF2B5EF4-FFF2-40B4-BE49-F238E27FC236}">
                        <a16:creationId xmlns:a16="http://schemas.microsoft.com/office/drawing/2014/main" id="{56D134C0-465E-47C9-AF19-941B8BCE7690}"/>
                      </a:ext>
                    </a:extLst>
                  </p:cNvPr>
                  <p:cNvGrpSpPr/>
                  <p:nvPr/>
                </p:nvGrpSpPr>
                <p:grpSpPr>
                  <a:xfrm>
                    <a:off x="6501046" y="3340411"/>
                    <a:ext cx="3800214" cy="2130804"/>
                    <a:chOff x="775248" y="644626"/>
                    <a:chExt cx="3800214" cy="2130804"/>
                  </a:xfrm>
                </p:grpSpPr>
                <p:grpSp>
                  <p:nvGrpSpPr>
                    <p:cNvPr id="76" name="그룹 75">
                      <a:extLst>
                        <a:ext uri="{FF2B5EF4-FFF2-40B4-BE49-F238E27FC236}">
                          <a16:creationId xmlns:a16="http://schemas.microsoft.com/office/drawing/2014/main" id="{C2776AA4-4634-460F-BB71-0BC87D6CB4A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5248" y="644626"/>
                      <a:ext cx="3800214" cy="2130804"/>
                      <a:chOff x="755008" y="545284"/>
                      <a:chExt cx="4630723" cy="3179427"/>
                    </a:xfrm>
                  </p:grpSpPr>
                  <p:sp>
                    <p:nvSpPr>
                      <p:cNvPr id="79" name="직사각형 78">
                        <a:extLst>
                          <a:ext uri="{FF2B5EF4-FFF2-40B4-BE49-F238E27FC236}">
                            <a16:creationId xmlns:a16="http://schemas.microsoft.com/office/drawing/2014/main" id="{48418644-9FDC-42D2-BD04-E90EBC2CD8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008" y="545284"/>
                        <a:ext cx="4630723" cy="317942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80" name="직사각형 79">
                        <a:extLst>
                          <a:ext uri="{FF2B5EF4-FFF2-40B4-BE49-F238E27FC236}">
                            <a16:creationId xmlns:a16="http://schemas.microsoft.com/office/drawing/2014/main" id="{4AE2E2C1-B5BB-4E72-8327-419A657C32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3305" y="646937"/>
                        <a:ext cx="4434125" cy="297612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C818751D-2C31-4D59-99E0-F007881E74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6246" y="2145547"/>
                      <a:ext cx="1031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dirty="0">
                          <a:latin typeface="HU빨강머리 120" panose="02020603020101020101" pitchFamily="18" charset="-127"/>
                          <a:ea typeface="HU빨강머리 120" panose="02020603020101020101" pitchFamily="18" charset="-127"/>
                        </a:rPr>
                        <a:t> </a:t>
                      </a:r>
                    </a:p>
                  </p:txBody>
                </p:sp>
                <p:pic>
                  <p:nvPicPr>
                    <p:cNvPr id="78" name="그림 77">
                      <a:extLst>
                        <a:ext uri="{FF2B5EF4-FFF2-40B4-BE49-F238E27FC236}">
                          <a16:creationId xmlns:a16="http://schemas.microsoft.com/office/drawing/2014/main" id="{70455336-9CEF-441E-A41D-67A4BB378B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83995" y="782282"/>
                      <a:ext cx="573999" cy="125707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5" name="그래픽 74" descr="톱니바퀴">
                    <a:extLst>
                      <a:ext uri="{FF2B5EF4-FFF2-40B4-BE49-F238E27FC236}">
                        <a16:creationId xmlns:a16="http://schemas.microsoft.com/office/drawing/2014/main" id="{064B9061-F0EE-45F8-8867-9E12AB46AB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90630" y="3410523"/>
                    <a:ext cx="429958" cy="4299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3" name="그래픽 72" descr="뒤로">
                  <a:extLst>
                    <a:ext uri="{FF2B5EF4-FFF2-40B4-BE49-F238E27FC236}">
                      <a16:creationId xmlns:a16="http://schemas.microsoft.com/office/drawing/2014/main" id="{03AD2DE5-759B-4A52-BD26-EF1F66FA47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102" y="2131723"/>
                  <a:ext cx="369332" cy="369332"/>
                </a:xfrm>
                <a:prstGeom prst="rect">
                  <a:avLst/>
                </a:prstGeom>
              </p:spPr>
            </p:pic>
          </p:grpSp>
          <p:pic>
            <p:nvPicPr>
              <p:cNvPr id="71" name="그림 70">
                <a:extLst>
                  <a:ext uri="{FF2B5EF4-FFF2-40B4-BE49-F238E27FC236}">
                    <a16:creationId xmlns:a16="http://schemas.microsoft.com/office/drawing/2014/main" id="{D6CB6A8F-0DC4-497C-A346-424B728AB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2140" y="3192184"/>
                <a:ext cx="812386" cy="812386"/>
              </a:xfrm>
              <a:prstGeom prst="rect">
                <a:avLst/>
              </a:prstGeom>
            </p:spPr>
          </p:pic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BEFAE75-7C71-4951-A6F3-5B5932DD1899}"/>
                </a:ext>
              </a:extLst>
            </p:cNvPr>
            <p:cNvSpPr txBox="1"/>
            <p:nvPr/>
          </p:nvSpPr>
          <p:spPr>
            <a:xfrm>
              <a:off x="9164176" y="4016172"/>
              <a:ext cx="2243161" cy="55399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심박상태에</a:t>
              </a:r>
              <a:r>
                <a:rPr lang="ko-KR" altLang="en-US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 이상이 발견되었습니다</a:t>
              </a:r>
              <a:r>
                <a:rPr lang="en-US" altLang="ko-KR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상태를 </a:t>
              </a:r>
              <a:r>
                <a:rPr lang="en-US" altLang="ko-KR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(</a:t>
              </a:r>
              <a:r>
                <a:rPr lang="ko-KR" altLang="en-US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기관</a:t>
              </a:r>
              <a:r>
                <a:rPr lang="en-US" altLang="ko-KR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)</a:t>
              </a:r>
              <a:r>
                <a:rPr lang="ko-KR" altLang="en-US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에 연결해 </a:t>
              </a:r>
              <a:endParaRPr lang="en-US" altLang="ko-KR" sz="1000" dirty="0">
                <a:solidFill>
                  <a:srgbClr val="FFC00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도와드리겠습니다</a:t>
              </a:r>
              <a:endParaRPr lang="en-US" altLang="ko-KR" sz="1000" dirty="0">
                <a:solidFill>
                  <a:srgbClr val="FFC00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33D48478-844D-49F5-BFFB-5770A6519D82}"/>
              </a:ext>
            </a:extLst>
          </p:cNvPr>
          <p:cNvGrpSpPr/>
          <p:nvPr/>
        </p:nvGrpSpPr>
        <p:grpSpPr>
          <a:xfrm>
            <a:off x="9091302" y="2409835"/>
            <a:ext cx="2531601" cy="1328940"/>
            <a:chOff x="8224233" y="2792250"/>
            <a:chExt cx="3800214" cy="2130804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B69F873F-D4CD-4446-BA95-4F3994E23481}"/>
                </a:ext>
              </a:extLst>
            </p:cNvPr>
            <p:cNvGrpSpPr/>
            <p:nvPr/>
          </p:nvGrpSpPr>
          <p:grpSpPr>
            <a:xfrm>
              <a:off x="8224233" y="2792250"/>
              <a:ext cx="3800214" cy="2130804"/>
              <a:chOff x="4610497" y="2905679"/>
              <a:chExt cx="3800214" cy="2130804"/>
            </a:xfrm>
          </p:grpSpPr>
          <p:grpSp>
            <p:nvGrpSpPr>
              <p:cNvPr id="84" name="그룹 83">
                <a:extLst>
                  <a:ext uri="{FF2B5EF4-FFF2-40B4-BE49-F238E27FC236}">
                    <a16:creationId xmlns:a16="http://schemas.microsoft.com/office/drawing/2014/main" id="{22852C70-185C-4D2D-9ABB-F248A50731CC}"/>
                  </a:ext>
                </a:extLst>
              </p:cNvPr>
              <p:cNvGrpSpPr/>
              <p:nvPr/>
            </p:nvGrpSpPr>
            <p:grpSpPr>
              <a:xfrm>
                <a:off x="4610497" y="2905679"/>
                <a:ext cx="3800214" cy="2130804"/>
                <a:chOff x="5345553" y="438377"/>
                <a:chExt cx="3800214" cy="2130804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13721AD1-63B1-4874-AF7F-E2519B177F45}"/>
                    </a:ext>
                  </a:extLst>
                </p:cNvPr>
                <p:cNvGrpSpPr/>
                <p:nvPr/>
              </p:nvGrpSpPr>
              <p:grpSpPr>
                <a:xfrm>
                  <a:off x="5345553" y="438377"/>
                  <a:ext cx="3800214" cy="2130804"/>
                  <a:chOff x="6501046" y="3340411"/>
                  <a:chExt cx="3800214" cy="2130804"/>
                </a:xfrm>
              </p:grpSpPr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DA9D1A97-5A05-4EFC-B935-64C4188ADFA9}"/>
                      </a:ext>
                    </a:extLst>
                  </p:cNvPr>
                  <p:cNvGrpSpPr/>
                  <p:nvPr/>
                </p:nvGrpSpPr>
                <p:grpSpPr>
                  <a:xfrm>
                    <a:off x="6501046" y="3340411"/>
                    <a:ext cx="3800214" cy="2130804"/>
                    <a:chOff x="775248" y="644626"/>
                    <a:chExt cx="3800214" cy="2130804"/>
                  </a:xfrm>
                </p:grpSpPr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06DCD9AB-01FF-4221-BB10-8466167C9F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5248" y="644626"/>
                      <a:ext cx="3800214" cy="2130804"/>
                      <a:chOff x="755008" y="545284"/>
                      <a:chExt cx="4630723" cy="3179427"/>
                    </a:xfrm>
                  </p:grpSpPr>
                  <p:sp>
                    <p:nvSpPr>
                      <p:cNvPr id="93" name="직사각형 92">
                        <a:extLst>
                          <a:ext uri="{FF2B5EF4-FFF2-40B4-BE49-F238E27FC236}">
                            <a16:creationId xmlns:a16="http://schemas.microsoft.com/office/drawing/2014/main" id="{A36E20D4-F907-4BA8-929F-8F96680EA4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008" y="545284"/>
                        <a:ext cx="4630723" cy="317942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5A06ED52-9EB3-478F-BCD3-69860D559B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3305" y="646937"/>
                        <a:ext cx="4434125" cy="297612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91" name="TextBox 90">
                      <a:extLst>
                        <a:ext uri="{FF2B5EF4-FFF2-40B4-BE49-F238E27FC236}">
                          <a16:creationId xmlns:a16="http://schemas.microsoft.com/office/drawing/2014/main" id="{3BBF2E35-A841-4CFA-B2FF-E30F7FB9A3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6246" y="2145547"/>
                      <a:ext cx="1031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dirty="0">
                          <a:latin typeface="HU빨강머리 120" panose="02020603020101020101" pitchFamily="18" charset="-127"/>
                          <a:ea typeface="HU빨강머리 120" panose="02020603020101020101" pitchFamily="18" charset="-127"/>
                        </a:rPr>
                        <a:t> </a:t>
                      </a:r>
                    </a:p>
                  </p:txBody>
                </p:sp>
                <p:pic>
                  <p:nvPicPr>
                    <p:cNvPr id="92" name="그림 91">
                      <a:extLst>
                        <a:ext uri="{FF2B5EF4-FFF2-40B4-BE49-F238E27FC236}">
                          <a16:creationId xmlns:a16="http://schemas.microsoft.com/office/drawing/2014/main" id="{0BCFB8AC-5B06-4775-A50F-B6A3BEA6547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883995" y="782282"/>
                      <a:ext cx="573999" cy="125707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89" name="그래픽 88" descr="톱니바퀴">
                    <a:extLst>
                      <a:ext uri="{FF2B5EF4-FFF2-40B4-BE49-F238E27FC236}">
                        <a16:creationId xmlns:a16="http://schemas.microsoft.com/office/drawing/2014/main" id="{33506BDC-D386-4C69-9B12-E78FEEAFE7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90630" y="3410523"/>
                    <a:ext cx="429958" cy="4299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7" name="그래픽 86" descr="뒤로">
                  <a:extLst>
                    <a:ext uri="{FF2B5EF4-FFF2-40B4-BE49-F238E27FC236}">
                      <a16:creationId xmlns:a16="http://schemas.microsoft.com/office/drawing/2014/main" id="{699B73B0-96AB-4292-B0B1-803C3A4BAE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102" y="2131723"/>
                  <a:ext cx="369332" cy="369332"/>
                </a:xfrm>
                <a:prstGeom prst="rect">
                  <a:avLst/>
                </a:prstGeom>
              </p:spPr>
            </p:pic>
          </p:grpSp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79430856-9267-4A10-BCA5-0AB2CC0CC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2140" y="3192184"/>
                <a:ext cx="812386" cy="812386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9ABD337-742E-47CA-AF5D-53BA45B6D629}"/>
                </a:ext>
              </a:extLst>
            </p:cNvPr>
            <p:cNvSpPr txBox="1"/>
            <p:nvPr/>
          </p:nvSpPr>
          <p:spPr>
            <a:xfrm>
              <a:off x="9165420" y="4220066"/>
              <a:ext cx="2073298" cy="2462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심장이 건강합니다</a:t>
              </a:r>
              <a:r>
                <a:rPr lang="en-US" altLang="ko-KR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! </a:t>
              </a:r>
              <a:r>
                <a:rPr lang="ko-KR" altLang="en-US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두근두근</a:t>
              </a:r>
              <a:r>
                <a:rPr lang="en-US" altLang="ko-KR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…</a:t>
              </a:r>
            </a:p>
          </p:txBody>
        </p:sp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F860FFD4-BCA1-449C-8D32-6DF4400E05ED}"/>
              </a:ext>
            </a:extLst>
          </p:cNvPr>
          <p:cNvCxnSpPr>
            <a:cxnSpLocks/>
            <a:stCxn id="63" idx="3"/>
            <a:endCxn id="93" idx="1"/>
          </p:cNvCxnSpPr>
          <p:nvPr/>
        </p:nvCxnSpPr>
        <p:spPr>
          <a:xfrm flipV="1">
            <a:off x="8087593" y="3074305"/>
            <a:ext cx="1003709" cy="58763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69A6F6D8-06BE-40CD-98E5-DD098003DEE4}"/>
              </a:ext>
            </a:extLst>
          </p:cNvPr>
          <p:cNvCxnSpPr>
            <a:cxnSpLocks/>
            <a:stCxn id="61" idx="3"/>
            <a:endCxn id="79" idx="1"/>
          </p:cNvCxnSpPr>
          <p:nvPr/>
        </p:nvCxnSpPr>
        <p:spPr>
          <a:xfrm>
            <a:off x="8136786" y="3661942"/>
            <a:ext cx="948190" cy="87390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143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A0C6B-7495-48AF-B2E5-7560E31BEE49}"/>
              </a:ext>
            </a:extLst>
          </p:cNvPr>
          <p:cNvSpPr txBox="1"/>
          <p:nvPr/>
        </p:nvSpPr>
        <p:spPr>
          <a:xfrm>
            <a:off x="1685130" y="378610"/>
            <a:ext cx="2216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표정인식을 이용한 서비스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&gt;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30664D-A832-40CA-8140-50EC7E99B6DD}"/>
              </a:ext>
            </a:extLst>
          </p:cNvPr>
          <p:cNvGrpSpPr/>
          <p:nvPr/>
        </p:nvGrpSpPr>
        <p:grpSpPr>
          <a:xfrm>
            <a:off x="1584352" y="876180"/>
            <a:ext cx="10282682" cy="3181432"/>
            <a:chOff x="157467" y="2150942"/>
            <a:chExt cx="14457644" cy="686179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2C9731-33CB-4261-99F6-7C45467556F0}"/>
                </a:ext>
              </a:extLst>
            </p:cNvPr>
            <p:cNvSpPr/>
            <p:nvPr/>
          </p:nvSpPr>
          <p:spPr>
            <a:xfrm>
              <a:off x="7915858" y="2150942"/>
              <a:ext cx="3258212" cy="30345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79FD07-7F9C-46C4-BA02-D3935C548B3D}"/>
                </a:ext>
              </a:extLst>
            </p:cNvPr>
            <p:cNvSpPr/>
            <p:nvPr/>
          </p:nvSpPr>
          <p:spPr>
            <a:xfrm>
              <a:off x="157467" y="2150942"/>
              <a:ext cx="3258213" cy="30345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50D47AA-7FAC-41D7-9A7B-B043F0010949}"/>
                </a:ext>
              </a:extLst>
            </p:cNvPr>
            <p:cNvCxnSpPr>
              <a:cxnSpLocks/>
            </p:cNvCxnSpPr>
            <p:nvPr/>
          </p:nvCxnSpPr>
          <p:spPr>
            <a:xfrm>
              <a:off x="3415679" y="3606102"/>
              <a:ext cx="650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0E067-C584-45F3-982E-0572FF18E5EB}"/>
                </a:ext>
              </a:extLst>
            </p:cNvPr>
            <p:cNvSpPr txBox="1"/>
            <p:nvPr/>
          </p:nvSpPr>
          <p:spPr>
            <a:xfrm>
              <a:off x="1340254" y="4700967"/>
              <a:ext cx="806246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input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FDE08B-028F-4001-B7C7-A14AF881CBA8}"/>
                </a:ext>
              </a:extLst>
            </p:cNvPr>
            <p:cNvSpPr/>
            <p:nvPr/>
          </p:nvSpPr>
          <p:spPr>
            <a:xfrm>
              <a:off x="4036663" y="2150942"/>
              <a:ext cx="3258212" cy="3034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949030-41A1-4846-BBD7-E2B013475A51}"/>
                </a:ext>
              </a:extLst>
            </p:cNvPr>
            <p:cNvSpPr txBox="1"/>
            <p:nvPr/>
          </p:nvSpPr>
          <p:spPr>
            <a:xfrm>
              <a:off x="5135601" y="4621551"/>
              <a:ext cx="1328409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analysis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727B3D-A58C-4AFA-9213-A2B354C528C4}"/>
                </a:ext>
              </a:extLst>
            </p:cNvPr>
            <p:cNvSpPr txBox="1"/>
            <p:nvPr/>
          </p:nvSpPr>
          <p:spPr>
            <a:xfrm>
              <a:off x="9052630" y="4548238"/>
              <a:ext cx="970495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output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CE2B2F8-9CCD-44D9-9515-7278E18E60C0}"/>
                </a:ext>
              </a:extLst>
            </p:cNvPr>
            <p:cNvCxnSpPr>
              <a:cxnSpLocks/>
            </p:cNvCxnSpPr>
            <p:nvPr/>
          </p:nvCxnSpPr>
          <p:spPr>
            <a:xfrm>
              <a:off x="7294875" y="3714260"/>
              <a:ext cx="650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047910CE-49D6-4B56-9F5D-7D81ED58F6AA}"/>
                </a:ext>
              </a:extLst>
            </p:cNvPr>
            <p:cNvSpPr/>
            <p:nvPr/>
          </p:nvSpPr>
          <p:spPr>
            <a:xfrm>
              <a:off x="11356899" y="5978223"/>
              <a:ext cx="3258212" cy="30345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BC869E5-5B1A-4613-910E-F7F85869442A}"/>
              </a:ext>
            </a:extLst>
          </p:cNvPr>
          <p:cNvGrpSpPr/>
          <p:nvPr/>
        </p:nvGrpSpPr>
        <p:grpSpPr>
          <a:xfrm>
            <a:off x="237602" y="4584027"/>
            <a:ext cx="7760984" cy="1446233"/>
            <a:chOff x="2022911" y="3726373"/>
            <a:chExt cx="7760984" cy="144623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A2C76D42-6185-4067-8BA5-4874494906B7}"/>
                </a:ext>
              </a:extLst>
            </p:cNvPr>
            <p:cNvGrpSpPr/>
            <p:nvPr/>
          </p:nvGrpSpPr>
          <p:grpSpPr>
            <a:xfrm>
              <a:off x="2022911" y="3726373"/>
              <a:ext cx="7760984" cy="1446233"/>
              <a:chOff x="130145" y="1730211"/>
              <a:chExt cx="11872960" cy="3498923"/>
            </a:xfrm>
          </p:grpSpPr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801519E-7379-4A42-BE9E-0F53512448D5}"/>
                  </a:ext>
                </a:extLst>
              </p:cNvPr>
              <p:cNvSpPr/>
              <p:nvPr/>
            </p:nvSpPr>
            <p:spPr>
              <a:xfrm>
                <a:off x="130145" y="1730212"/>
                <a:ext cx="3412672" cy="339757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954367A-4DF7-47C6-8B66-5814C710E979}"/>
                  </a:ext>
                </a:extLst>
              </p:cNvPr>
              <p:cNvSpPr txBox="1"/>
              <p:nvPr/>
            </p:nvSpPr>
            <p:spPr>
              <a:xfrm>
                <a:off x="1038591" y="4441788"/>
                <a:ext cx="1714536" cy="67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Action unit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5E0B9728-A64B-4F6E-9FF6-A3E82F7844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7016" y="3429000"/>
                <a:ext cx="650135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C0FBBA6-412D-49A6-B967-1CDBF8C8460A}"/>
                  </a:ext>
                </a:extLst>
              </p:cNvPr>
              <p:cNvSpPr/>
              <p:nvPr/>
            </p:nvSpPr>
            <p:spPr>
              <a:xfrm>
                <a:off x="4304344" y="1730211"/>
                <a:ext cx="3412672" cy="339757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D97D3CB-22F0-4E84-BBE9-35CE678375E4}"/>
                  </a:ext>
                </a:extLst>
              </p:cNvPr>
              <p:cNvSpPr txBox="1"/>
              <p:nvPr/>
            </p:nvSpPr>
            <p:spPr>
              <a:xfrm>
                <a:off x="5177761" y="4558980"/>
                <a:ext cx="1861456" cy="67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93C6748B-9FAD-4616-AF91-D0A6007A4DF9}"/>
                  </a:ext>
                </a:extLst>
              </p:cNvPr>
              <p:cNvSpPr/>
              <p:nvPr/>
            </p:nvSpPr>
            <p:spPr>
              <a:xfrm>
                <a:off x="8590434" y="1730211"/>
                <a:ext cx="3412671" cy="33975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8792A2C-551B-4727-93CF-F97D42D24749}"/>
                  </a:ext>
                </a:extLst>
              </p:cNvPr>
              <p:cNvSpPr txBox="1"/>
              <p:nvPr/>
            </p:nvSpPr>
            <p:spPr>
              <a:xfrm>
                <a:off x="9463850" y="4558980"/>
                <a:ext cx="1861456" cy="67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</a:rPr>
                  <a:t>감성 분석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C5FA1BF-B69D-4627-B72C-6D433B724D17}"/>
                  </a:ext>
                </a:extLst>
              </p:cNvPr>
              <p:cNvSpPr txBox="1"/>
              <p:nvPr/>
            </p:nvSpPr>
            <p:spPr>
              <a:xfrm>
                <a:off x="4674021" y="4532856"/>
                <a:ext cx="2715298" cy="670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</a:rPr>
                  <a:t>AU </a:t>
                </a:r>
                <a:r>
                  <a:rPr lang="ko-KR" altLang="en-US" sz="1200" b="1" dirty="0">
                    <a:solidFill>
                      <a:schemeClr val="bg1"/>
                    </a:solidFill>
                  </a:rPr>
                  <a:t>강도에 따른 맵핑</a:t>
                </a:r>
              </a:p>
            </p:txBody>
          </p:sp>
        </p:grpSp>
        <p:cxnSp>
          <p:nvCxnSpPr>
            <p:cNvPr id="58" name="직선 화살표 연결선 57">
              <a:extLst>
                <a:ext uri="{FF2B5EF4-FFF2-40B4-BE49-F238E27FC236}">
                  <a16:creationId xmlns:a16="http://schemas.microsoft.com/office/drawing/2014/main" id="{998EC60E-1E37-4DD9-B18A-C50292AEC11C}"/>
                </a:ext>
              </a:extLst>
            </p:cNvPr>
            <p:cNvCxnSpPr>
              <a:cxnSpLocks/>
              <a:stCxn id="34" idx="3"/>
            </p:cNvCxnSpPr>
            <p:nvPr/>
          </p:nvCxnSpPr>
          <p:spPr>
            <a:xfrm flipV="1">
              <a:off x="4253668" y="4420711"/>
              <a:ext cx="497787" cy="7834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1CA123F-5EF4-40EC-AEAC-F60AECAB35EB}"/>
              </a:ext>
            </a:extLst>
          </p:cNvPr>
          <p:cNvCxnSpPr>
            <a:cxnSpLocks/>
            <a:stCxn id="14" idx="2"/>
            <a:endCxn id="34" idx="0"/>
          </p:cNvCxnSpPr>
          <p:nvPr/>
        </p:nvCxnSpPr>
        <p:spPr>
          <a:xfrm flipH="1">
            <a:off x="1352981" y="2298662"/>
            <a:ext cx="4244360" cy="228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67C2BD0-6B9C-492E-A45D-07C6A3D33306}"/>
              </a:ext>
            </a:extLst>
          </p:cNvPr>
          <p:cNvCxnSpPr>
            <a:cxnSpLocks/>
            <a:endCxn id="97" idx="1"/>
          </p:cNvCxnSpPr>
          <p:nvPr/>
        </p:nvCxnSpPr>
        <p:spPr>
          <a:xfrm>
            <a:off x="8261004" y="2292755"/>
            <a:ext cx="1288698" cy="1061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F25B806-2B8B-4EED-90D3-5DF34E37855A}"/>
              </a:ext>
            </a:extLst>
          </p:cNvPr>
          <p:cNvSpPr txBox="1"/>
          <p:nvPr/>
        </p:nvSpPr>
        <p:spPr>
          <a:xfrm>
            <a:off x="1790852" y="2360437"/>
            <a:ext cx="184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카메라를 통해 표정인식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9AFDDC-7E54-44F9-9BAA-C47DFBA70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397" y="1102262"/>
            <a:ext cx="1629243" cy="9353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2183A27-5A66-43AA-9C15-3CFE32F2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149" y="1024941"/>
            <a:ext cx="944802" cy="104978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891FDF-6101-43D2-8FEE-F9FF28150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18" y="907770"/>
            <a:ext cx="1115370" cy="11153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32C62CB-F5EA-4108-A9A6-C296DC59E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094" y="4682353"/>
            <a:ext cx="1558224" cy="10955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D233683-8C46-4C25-B655-A61010574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06" y="4669303"/>
            <a:ext cx="1910915" cy="976452"/>
          </a:xfrm>
          <a:prstGeom prst="rect">
            <a:avLst/>
          </a:prstGeom>
        </p:spPr>
      </p:pic>
      <p:pic>
        <p:nvPicPr>
          <p:cNvPr id="107" name="그림 2">
            <a:extLst>
              <a:ext uri="{FF2B5EF4-FFF2-40B4-BE49-F238E27FC236}">
                <a16:creationId xmlns:a16="http://schemas.microsoft.com/office/drawing/2014/main" id="{9BA76941-3962-4DC2-A7D1-BC78F6505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182" y="4688108"/>
            <a:ext cx="2062759" cy="103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AEEF5BBC-9FE9-4CC8-A71D-D76E5629560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40" b="36755"/>
          <a:stretch/>
        </p:blipFill>
        <p:spPr>
          <a:xfrm>
            <a:off x="9689553" y="2773997"/>
            <a:ext cx="2037629" cy="116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03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A0C6B-7495-48AF-B2E5-7560E31BEE49}"/>
              </a:ext>
            </a:extLst>
          </p:cNvPr>
          <p:cNvSpPr txBox="1"/>
          <p:nvPr/>
        </p:nvSpPr>
        <p:spPr>
          <a:xfrm>
            <a:off x="1465514" y="378615"/>
            <a:ext cx="4082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&lt;Eye tracking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이용한 서비스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&gt;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30664D-A832-40CA-8140-50EC7E99B6DD}"/>
              </a:ext>
            </a:extLst>
          </p:cNvPr>
          <p:cNvGrpSpPr/>
          <p:nvPr/>
        </p:nvGrpSpPr>
        <p:grpSpPr>
          <a:xfrm>
            <a:off x="1584352" y="876180"/>
            <a:ext cx="10203537" cy="3527357"/>
            <a:chOff x="157467" y="2150942"/>
            <a:chExt cx="14346367" cy="760789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2C9731-33CB-4261-99F6-7C45467556F0}"/>
                </a:ext>
              </a:extLst>
            </p:cNvPr>
            <p:cNvSpPr/>
            <p:nvPr/>
          </p:nvSpPr>
          <p:spPr>
            <a:xfrm>
              <a:off x="7915859" y="2150942"/>
              <a:ext cx="3258212" cy="3034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79FD07-7F9C-46C4-BA02-D3935C548B3D}"/>
                </a:ext>
              </a:extLst>
            </p:cNvPr>
            <p:cNvSpPr/>
            <p:nvPr/>
          </p:nvSpPr>
          <p:spPr>
            <a:xfrm>
              <a:off x="157467" y="2150942"/>
              <a:ext cx="3258213" cy="30345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50D47AA-7FAC-41D7-9A7B-B043F0010949}"/>
                </a:ext>
              </a:extLst>
            </p:cNvPr>
            <p:cNvCxnSpPr>
              <a:cxnSpLocks/>
            </p:cNvCxnSpPr>
            <p:nvPr/>
          </p:nvCxnSpPr>
          <p:spPr>
            <a:xfrm>
              <a:off x="3415679" y="3606102"/>
              <a:ext cx="650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0E067-C584-45F3-982E-0572FF18E5EB}"/>
                </a:ext>
              </a:extLst>
            </p:cNvPr>
            <p:cNvSpPr txBox="1"/>
            <p:nvPr/>
          </p:nvSpPr>
          <p:spPr>
            <a:xfrm>
              <a:off x="1340254" y="4700967"/>
              <a:ext cx="806246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input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FDE08B-028F-4001-B7C7-A14AF881CBA8}"/>
                </a:ext>
              </a:extLst>
            </p:cNvPr>
            <p:cNvSpPr/>
            <p:nvPr/>
          </p:nvSpPr>
          <p:spPr>
            <a:xfrm>
              <a:off x="4036663" y="2150942"/>
              <a:ext cx="3258212" cy="3034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949030-41A1-4846-BBD7-E2B013475A51}"/>
                </a:ext>
              </a:extLst>
            </p:cNvPr>
            <p:cNvSpPr txBox="1"/>
            <p:nvPr/>
          </p:nvSpPr>
          <p:spPr>
            <a:xfrm>
              <a:off x="5001564" y="4666803"/>
              <a:ext cx="1328409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analysis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727B3D-A58C-4AFA-9213-A2B354C528C4}"/>
                </a:ext>
              </a:extLst>
            </p:cNvPr>
            <p:cNvSpPr txBox="1"/>
            <p:nvPr/>
          </p:nvSpPr>
          <p:spPr>
            <a:xfrm>
              <a:off x="9141842" y="4567921"/>
              <a:ext cx="970495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output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CE2B2F8-9CCD-44D9-9515-7278E18E60C0}"/>
                </a:ext>
              </a:extLst>
            </p:cNvPr>
            <p:cNvCxnSpPr>
              <a:cxnSpLocks/>
            </p:cNvCxnSpPr>
            <p:nvPr/>
          </p:nvCxnSpPr>
          <p:spPr>
            <a:xfrm>
              <a:off x="7294875" y="3714260"/>
              <a:ext cx="650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29F33C0-B65F-4D5B-A3EC-59FDFFA15810}"/>
                </a:ext>
              </a:extLst>
            </p:cNvPr>
            <p:cNvSpPr/>
            <p:nvPr/>
          </p:nvSpPr>
          <p:spPr>
            <a:xfrm>
              <a:off x="6329973" y="6724323"/>
              <a:ext cx="3258213" cy="30345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CB5DA4-6E8F-435F-BF59-769708FE65DA}"/>
                </a:ext>
              </a:extLst>
            </p:cNvPr>
            <p:cNvSpPr/>
            <p:nvPr/>
          </p:nvSpPr>
          <p:spPr>
            <a:xfrm>
              <a:off x="11245621" y="6724323"/>
              <a:ext cx="3258213" cy="30345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C76D42-6185-4067-8BA5-4874494906B7}"/>
              </a:ext>
            </a:extLst>
          </p:cNvPr>
          <p:cNvGrpSpPr/>
          <p:nvPr/>
        </p:nvGrpSpPr>
        <p:grpSpPr>
          <a:xfrm>
            <a:off x="237602" y="4584027"/>
            <a:ext cx="7760984" cy="1446233"/>
            <a:chOff x="130145" y="1730211"/>
            <a:chExt cx="11872960" cy="3498923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01519E-7379-4A42-BE9E-0F53512448D5}"/>
                </a:ext>
              </a:extLst>
            </p:cNvPr>
            <p:cNvSpPr/>
            <p:nvPr/>
          </p:nvSpPr>
          <p:spPr>
            <a:xfrm>
              <a:off x="130145" y="1730212"/>
              <a:ext cx="3412672" cy="33975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5E0B9728-A64B-4F6E-9FF6-A3E82F7844AB}"/>
                </a:ext>
              </a:extLst>
            </p:cNvPr>
            <p:cNvCxnSpPr>
              <a:cxnSpLocks/>
            </p:cNvCxnSpPr>
            <p:nvPr/>
          </p:nvCxnSpPr>
          <p:spPr>
            <a:xfrm>
              <a:off x="7717016" y="3429000"/>
              <a:ext cx="650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C0FBBA6-412D-49A6-B967-1CDBF8C8460A}"/>
                </a:ext>
              </a:extLst>
            </p:cNvPr>
            <p:cNvSpPr/>
            <p:nvPr/>
          </p:nvSpPr>
          <p:spPr>
            <a:xfrm>
              <a:off x="4304344" y="1730211"/>
              <a:ext cx="3412672" cy="33975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97D3CB-22F0-4E84-BBE9-35CE678375E4}"/>
                </a:ext>
              </a:extLst>
            </p:cNvPr>
            <p:cNvSpPr txBox="1"/>
            <p:nvPr/>
          </p:nvSpPr>
          <p:spPr>
            <a:xfrm>
              <a:off x="860786" y="4515198"/>
              <a:ext cx="2295705" cy="670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시선 </a:t>
              </a:r>
              <a:r>
                <a:rPr lang="ko-KR" altLang="en-US" sz="1200" b="1" dirty="0" err="1">
                  <a:solidFill>
                    <a:schemeClr val="bg1"/>
                  </a:solidFill>
                </a:rPr>
                <a:t>고정률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분석</a:t>
              </a: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3C6748B-9FAD-4616-AF91-D0A6007A4DF9}"/>
                </a:ext>
              </a:extLst>
            </p:cNvPr>
            <p:cNvSpPr/>
            <p:nvPr/>
          </p:nvSpPr>
          <p:spPr>
            <a:xfrm>
              <a:off x="8590434" y="1730211"/>
              <a:ext cx="3412671" cy="33975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8792A2C-551B-4727-93CF-F97D42D24749}"/>
                </a:ext>
              </a:extLst>
            </p:cNvPr>
            <p:cNvSpPr txBox="1"/>
            <p:nvPr/>
          </p:nvSpPr>
          <p:spPr>
            <a:xfrm>
              <a:off x="9463850" y="4558980"/>
              <a:ext cx="1861456" cy="670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</a:rPr>
                <a:t>감성 분석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7EE4696-DB91-4404-A170-96AA9C2C36BB}"/>
                </a:ext>
              </a:extLst>
            </p:cNvPr>
            <p:cNvSpPr txBox="1"/>
            <p:nvPr/>
          </p:nvSpPr>
          <p:spPr>
            <a:xfrm>
              <a:off x="5174637" y="4551384"/>
              <a:ext cx="2295705" cy="670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bg1"/>
                  </a:solidFill>
                </a:rPr>
                <a:t>동공 크기 분석</a:t>
              </a:r>
            </a:p>
          </p:txBody>
        </p:sp>
      </p:grp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1CA123F-5EF4-40EC-AEAC-F60AECAB35EB}"/>
              </a:ext>
            </a:extLst>
          </p:cNvPr>
          <p:cNvCxnSpPr>
            <a:cxnSpLocks/>
            <a:stCxn id="14" idx="2"/>
            <a:endCxn id="34" idx="0"/>
          </p:cNvCxnSpPr>
          <p:nvPr/>
        </p:nvCxnSpPr>
        <p:spPr>
          <a:xfrm flipH="1">
            <a:off x="1352981" y="2319643"/>
            <a:ext cx="4149029" cy="226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67C2BD0-6B9C-492E-A45D-07C6A3D33306}"/>
              </a:ext>
            </a:extLst>
          </p:cNvPr>
          <p:cNvCxnSpPr>
            <a:cxnSpLocks/>
          </p:cNvCxnSpPr>
          <p:nvPr/>
        </p:nvCxnSpPr>
        <p:spPr>
          <a:xfrm flipH="1">
            <a:off x="6978120" y="2292755"/>
            <a:ext cx="1282884" cy="68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1FDD17BA-D31E-4097-8FEB-86BFE5EAA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30" y="969379"/>
            <a:ext cx="2086468" cy="10213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2388C4-AF43-4C00-9690-D2C428AEE95A}"/>
              </a:ext>
            </a:extLst>
          </p:cNvPr>
          <p:cNvSpPr txBox="1"/>
          <p:nvPr/>
        </p:nvSpPr>
        <p:spPr>
          <a:xfrm>
            <a:off x="1624643" y="2415891"/>
            <a:ext cx="253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카메라를 이용한 시선추적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10AD7EE-F129-4177-9AC5-6334A7476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44" y="3097711"/>
            <a:ext cx="1143527" cy="1143527"/>
          </a:xfrm>
          <a:prstGeom prst="rect">
            <a:avLst/>
          </a:prstGeom>
        </p:spPr>
      </p:pic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A400A69-CD30-498C-A3A2-C6CCA04A0A32}"/>
              </a:ext>
            </a:extLst>
          </p:cNvPr>
          <p:cNvCxnSpPr>
            <a:cxnSpLocks/>
            <a:stCxn id="45" idx="3"/>
            <a:endCxn id="56" idx="1"/>
          </p:cNvCxnSpPr>
          <p:nvPr/>
        </p:nvCxnSpPr>
        <p:spPr>
          <a:xfrm>
            <a:off x="8291743" y="3700069"/>
            <a:ext cx="1178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E250616F-E86B-4F09-9E59-12B04F1EC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54" y="4730017"/>
            <a:ext cx="2001768" cy="102324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50D30FE4-C2DD-4731-A5A2-4482EA754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41" y="3171811"/>
            <a:ext cx="363840" cy="112073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F7D0856-4A75-4230-A540-1E7372DB8EF1}"/>
              </a:ext>
            </a:extLst>
          </p:cNvPr>
          <p:cNvSpPr txBox="1"/>
          <p:nvPr/>
        </p:nvSpPr>
        <p:spPr>
          <a:xfrm>
            <a:off x="9658432" y="3469236"/>
            <a:ext cx="1941581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rPr>
              <a:t>피곤해 보이시네요 그만 주무시는 것 어떠세요</a:t>
            </a:r>
            <a:r>
              <a:rPr lang="en-US" altLang="ko-KR" sz="12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rPr>
              <a:t>?</a:t>
            </a: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5E2CEC2-BB0B-49CD-81AC-EBAFA28AC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647" y="929577"/>
            <a:ext cx="1143527" cy="1143527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85C37F0C-D2E4-4378-BE50-664A3F7A0C82}"/>
              </a:ext>
            </a:extLst>
          </p:cNvPr>
          <p:cNvSpPr txBox="1"/>
          <p:nvPr/>
        </p:nvSpPr>
        <p:spPr>
          <a:xfrm>
            <a:off x="2504595" y="4959794"/>
            <a:ext cx="41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+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934C4D2D-9CDC-4816-A774-C63A2BB37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873" y="949686"/>
            <a:ext cx="1708881" cy="10891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3A3338F1-3A6E-4840-83D0-8C282C530A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3388" y="4631810"/>
            <a:ext cx="803081" cy="1114107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D9AD68CE-1746-4B0A-9B34-93E8BBC53D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620" y="4654996"/>
            <a:ext cx="1943852" cy="109092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E6D8F76-A03D-4FAE-B6B0-2814BC54B8EA}"/>
              </a:ext>
            </a:extLst>
          </p:cNvPr>
          <p:cNvSpPr txBox="1"/>
          <p:nvPr/>
        </p:nvSpPr>
        <p:spPr>
          <a:xfrm>
            <a:off x="265818" y="6087138"/>
            <a:ext cx="22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</a:rPr>
              <a:t>고정률이</a:t>
            </a:r>
            <a:r>
              <a:rPr lang="ko-KR" altLang="en-US" sz="1200" dirty="0">
                <a:solidFill>
                  <a:schemeClr val="bg1"/>
                </a:solidFill>
              </a:rPr>
              <a:t> 높을수록 사용자의 흥미도가 높다고 판단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2331AB-1C73-442B-A4BB-36AC25EF000E}"/>
              </a:ext>
            </a:extLst>
          </p:cNvPr>
          <p:cNvSpPr txBox="1"/>
          <p:nvPr/>
        </p:nvSpPr>
        <p:spPr>
          <a:xfrm>
            <a:off x="2951206" y="6085199"/>
            <a:ext cx="23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동공 크기가 클수록 각성정도가 높다고 판단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EC4D324-5B6B-4DFA-8B87-5F9D65ABE554}"/>
              </a:ext>
            </a:extLst>
          </p:cNvPr>
          <p:cNvSpPr txBox="1"/>
          <p:nvPr/>
        </p:nvSpPr>
        <p:spPr>
          <a:xfrm>
            <a:off x="5682525" y="6059339"/>
            <a:ext cx="2636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사용자의 상태를 종합하여 판단해서 취침유도 알림을 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12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CA0C6B-7495-48AF-B2E5-7560E31BEE49}"/>
              </a:ext>
            </a:extLst>
          </p:cNvPr>
          <p:cNvSpPr txBox="1"/>
          <p:nvPr/>
        </p:nvSpPr>
        <p:spPr>
          <a:xfrm>
            <a:off x="1465514" y="378615"/>
            <a:ext cx="40826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&lt;Gesture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이용한 서비스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&gt;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30664D-A832-40CA-8140-50EC7E99B6DD}"/>
              </a:ext>
            </a:extLst>
          </p:cNvPr>
          <p:cNvGrpSpPr/>
          <p:nvPr/>
        </p:nvGrpSpPr>
        <p:grpSpPr>
          <a:xfrm>
            <a:off x="1584352" y="876180"/>
            <a:ext cx="10203537" cy="3527357"/>
            <a:chOff x="157467" y="2150942"/>
            <a:chExt cx="14346367" cy="760789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2C9731-33CB-4261-99F6-7C45467556F0}"/>
                </a:ext>
              </a:extLst>
            </p:cNvPr>
            <p:cNvSpPr/>
            <p:nvPr/>
          </p:nvSpPr>
          <p:spPr>
            <a:xfrm>
              <a:off x="7915859" y="2150942"/>
              <a:ext cx="3258212" cy="3034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079FD07-7F9C-46C4-BA02-D3935C548B3D}"/>
                </a:ext>
              </a:extLst>
            </p:cNvPr>
            <p:cNvSpPr/>
            <p:nvPr/>
          </p:nvSpPr>
          <p:spPr>
            <a:xfrm>
              <a:off x="157467" y="2150942"/>
              <a:ext cx="3258213" cy="30345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B50D47AA-7FAC-41D7-9A7B-B043F0010949}"/>
                </a:ext>
              </a:extLst>
            </p:cNvPr>
            <p:cNvCxnSpPr>
              <a:cxnSpLocks/>
            </p:cNvCxnSpPr>
            <p:nvPr/>
          </p:nvCxnSpPr>
          <p:spPr>
            <a:xfrm>
              <a:off x="3415679" y="3606102"/>
              <a:ext cx="650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80E067-C584-45F3-982E-0572FF18E5EB}"/>
                </a:ext>
              </a:extLst>
            </p:cNvPr>
            <p:cNvSpPr txBox="1"/>
            <p:nvPr/>
          </p:nvSpPr>
          <p:spPr>
            <a:xfrm>
              <a:off x="1340254" y="4700967"/>
              <a:ext cx="806246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input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2FDE08B-028F-4001-B7C7-A14AF881CBA8}"/>
                </a:ext>
              </a:extLst>
            </p:cNvPr>
            <p:cNvSpPr/>
            <p:nvPr/>
          </p:nvSpPr>
          <p:spPr>
            <a:xfrm>
              <a:off x="4036663" y="2150942"/>
              <a:ext cx="3258212" cy="303451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949030-41A1-4846-BBD7-E2B013475A51}"/>
                </a:ext>
              </a:extLst>
            </p:cNvPr>
            <p:cNvSpPr txBox="1"/>
            <p:nvPr/>
          </p:nvSpPr>
          <p:spPr>
            <a:xfrm>
              <a:off x="5001564" y="4666803"/>
              <a:ext cx="1328409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analysis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D727B3D-A58C-4AFA-9213-A2B354C528C4}"/>
                </a:ext>
              </a:extLst>
            </p:cNvPr>
            <p:cNvSpPr txBox="1"/>
            <p:nvPr/>
          </p:nvSpPr>
          <p:spPr>
            <a:xfrm>
              <a:off x="9141842" y="4567921"/>
              <a:ext cx="970495" cy="597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output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8CE2B2F8-9CCD-44D9-9515-7278E18E60C0}"/>
                </a:ext>
              </a:extLst>
            </p:cNvPr>
            <p:cNvCxnSpPr>
              <a:cxnSpLocks/>
            </p:cNvCxnSpPr>
            <p:nvPr/>
          </p:nvCxnSpPr>
          <p:spPr>
            <a:xfrm>
              <a:off x="7294875" y="3714260"/>
              <a:ext cx="650135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29F33C0-B65F-4D5B-A3EC-59FDFFA15810}"/>
                </a:ext>
              </a:extLst>
            </p:cNvPr>
            <p:cNvSpPr/>
            <p:nvPr/>
          </p:nvSpPr>
          <p:spPr>
            <a:xfrm>
              <a:off x="6329973" y="6724323"/>
              <a:ext cx="3258213" cy="30345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D1CB5DA4-6E8F-435F-BF59-769708FE65DA}"/>
                </a:ext>
              </a:extLst>
            </p:cNvPr>
            <p:cNvSpPr/>
            <p:nvPr/>
          </p:nvSpPr>
          <p:spPr>
            <a:xfrm>
              <a:off x="11245621" y="6724323"/>
              <a:ext cx="3258213" cy="303451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C76D42-6185-4067-8BA5-4874494906B7}"/>
              </a:ext>
            </a:extLst>
          </p:cNvPr>
          <p:cNvGrpSpPr/>
          <p:nvPr/>
        </p:nvGrpSpPr>
        <p:grpSpPr>
          <a:xfrm>
            <a:off x="237602" y="4584027"/>
            <a:ext cx="4959301" cy="1428136"/>
            <a:chOff x="130145" y="1730211"/>
            <a:chExt cx="7586871" cy="345514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801519E-7379-4A42-BE9E-0F53512448D5}"/>
                </a:ext>
              </a:extLst>
            </p:cNvPr>
            <p:cNvSpPr/>
            <p:nvPr/>
          </p:nvSpPr>
          <p:spPr>
            <a:xfrm>
              <a:off x="130145" y="1730212"/>
              <a:ext cx="3412672" cy="33975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9C0FBBA6-412D-49A6-B967-1CDBF8C8460A}"/>
                </a:ext>
              </a:extLst>
            </p:cNvPr>
            <p:cNvSpPr/>
            <p:nvPr/>
          </p:nvSpPr>
          <p:spPr>
            <a:xfrm>
              <a:off x="4304344" y="1730211"/>
              <a:ext cx="3412672" cy="339757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D97D3CB-22F0-4E84-BBE9-35CE678375E4}"/>
                </a:ext>
              </a:extLst>
            </p:cNvPr>
            <p:cNvSpPr txBox="1"/>
            <p:nvPr/>
          </p:nvSpPr>
          <p:spPr>
            <a:xfrm>
              <a:off x="860786" y="4515198"/>
              <a:ext cx="2295705" cy="670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>
                  <a:solidFill>
                    <a:schemeClr val="bg1"/>
                  </a:solidFill>
                </a:rPr>
                <a:t>제스츄어</a:t>
              </a:r>
              <a:r>
                <a:rPr lang="ko-KR" altLang="en-US" sz="1200" b="1" dirty="0">
                  <a:solidFill>
                    <a:schemeClr val="bg1"/>
                  </a:solidFill>
                </a:rPr>
                <a:t> 분석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7EE4696-DB91-4404-A170-96AA9C2C36BB}"/>
                </a:ext>
              </a:extLst>
            </p:cNvPr>
            <p:cNvSpPr txBox="1"/>
            <p:nvPr/>
          </p:nvSpPr>
          <p:spPr>
            <a:xfrm>
              <a:off x="4674178" y="4317125"/>
              <a:ext cx="2796164" cy="6701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>
                  <a:solidFill>
                    <a:schemeClr val="bg1"/>
                  </a:solidFill>
                </a:rPr>
                <a:t>표정과 통합하여 분석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1CA123F-5EF4-40EC-AEAC-F60AECAB35EB}"/>
              </a:ext>
            </a:extLst>
          </p:cNvPr>
          <p:cNvCxnSpPr>
            <a:cxnSpLocks/>
            <a:stCxn id="14" idx="2"/>
            <a:endCxn id="34" idx="0"/>
          </p:cNvCxnSpPr>
          <p:nvPr/>
        </p:nvCxnSpPr>
        <p:spPr>
          <a:xfrm flipH="1">
            <a:off x="1352981" y="2319643"/>
            <a:ext cx="4149029" cy="226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667C2BD0-6B9C-492E-A45D-07C6A3D33306}"/>
              </a:ext>
            </a:extLst>
          </p:cNvPr>
          <p:cNvCxnSpPr>
            <a:cxnSpLocks/>
          </p:cNvCxnSpPr>
          <p:nvPr/>
        </p:nvCxnSpPr>
        <p:spPr>
          <a:xfrm flipH="1">
            <a:off x="6978120" y="2292755"/>
            <a:ext cx="1282884" cy="68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2388C4-AF43-4C00-9690-D2C428AEE95A}"/>
              </a:ext>
            </a:extLst>
          </p:cNvPr>
          <p:cNvSpPr txBox="1"/>
          <p:nvPr/>
        </p:nvSpPr>
        <p:spPr>
          <a:xfrm>
            <a:off x="1624643" y="2415891"/>
            <a:ext cx="2533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카메라를 이용한 시선추적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A400A69-CD30-498C-A3A2-C6CCA04A0A32}"/>
              </a:ext>
            </a:extLst>
          </p:cNvPr>
          <p:cNvCxnSpPr>
            <a:cxnSpLocks/>
            <a:stCxn id="45" idx="3"/>
            <a:endCxn id="56" idx="1"/>
          </p:cNvCxnSpPr>
          <p:nvPr/>
        </p:nvCxnSpPr>
        <p:spPr>
          <a:xfrm>
            <a:off x="8291743" y="3700069"/>
            <a:ext cx="1178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50D30FE4-C2DD-4731-A5A2-4482EA754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41" y="3171811"/>
            <a:ext cx="363840" cy="112073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F7D0856-4A75-4230-A540-1E7372DB8EF1}"/>
              </a:ext>
            </a:extLst>
          </p:cNvPr>
          <p:cNvSpPr txBox="1"/>
          <p:nvPr/>
        </p:nvSpPr>
        <p:spPr>
          <a:xfrm>
            <a:off x="9564494" y="3501347"/>
            <a:ext cx="2129457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rPr>
              <a:t>피곤해 보이시네요 오늘은 일찍 </a:t>
            </a:r>
            <a:r>
              <a:rPr lang="ko-KR" altLang="en-US" sz="120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rPr>
              <a:t>잠자리에 드는 것이 </a:t>
            </a:r>
            <a:r>
              <a:rPr lang="ko-KR" altLang="en-US" sz="1200" dirty="0" err="1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rPr>
              <a:t>좋겠어요</a:t>
            </a:r>
            <a:endParaRPr lang="en-US" altLang="ko-KR" sz="1200" dirty="0">
              <a:solidFill>
                <a:srgbClr val="00B0F0"/>
              </a:solidFill>
              <a:latin typeface="HU바르게쓰다 130" panose="02020603020101020101" pitchFamily="18" charset="-127"/>
              <a:ea typeface="HU바르게쓰다 130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5C37F0C-D2E4-4378-BE50-664A3F7A0C82}"/>
              </a:ext>
            </a:extLst>
          </p:cNvPr>
          <p:cNvSpPr txBox="1"/>
          <p:nvPr/>
        </p:nvSpPr>
        <p:spPr>
          <a:xfrm>
            <a:off x="2504595" y="4959794"/>
            <a:ext cx="410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+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E6D8F76-A03D-4FAE-B6B0-2814BC54B8EA}"/>
              </a:ext>
            </a:extLst>
          </p:cNvPr>
          <p:cNvSpPr txBox="1"/>
          <p:nvPr/>
        </p:nvSpPr>
        <p:spPr>
          <a:xfrm>
            <a:off x="265818" y="6087138"/>
            <a:ext cx="2238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8</a:t>
            </a:r>
            <a:r>
              <a:rPr lang="ko-KR" altLang="en-US" sz="1200" dirty="0">
                <a:solidFill>
                  <a:schemeClr val="bg1"/>
                </a:solidFill>
              </a:rPr>
              <a:t>개부위의 </a:t>
            </a:r>
            <a:r>
              <a:rPr lang="en-US" altLang="ko-KR" sz="1200" dirty="0">
                <a:solidFill>
                  <a:schemeClr val="bg1"/>
                </a:solidFill>
              </a:rPr>
              <a:t>35</a:t>
            </a:r>
            <a:r>
              <a:rPr lang="ko-KR" altLang="en-US" sz="1200" dirty="0">
                <a:solidFill>
                  <a:schemeClr val="bg1"/>
                </a:solidFill>
              </a:rPr>
              <a:t>개 </a:t>
            </a:r>
            <a:r>
              <a:rPr lang="ko-KR" altLang="en-US" sz="1200" dirty="0" err="1">
                <a:solidFill>
                  <a:schemeClr val="bg1"/>
                </a:solidFill>
              </a:rPr>
              <a:t>제스츄어를</a:t>
            </a:r>
            <a:r>
              <a:rPr lang="ko-KR" altLang="en-US" sz="1200" dirty="0">
                <a:solidFill>
                  <a:schemeClr val="bg1"/>
                </a:solidFill>
              </a:rPr>
              <a:t> 통해 분석한다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2331AB-1C73-442B-A4BB-36AC25EF000E}"/>
              </a:ext>
            </a:extLst>
          </p:cNvPr>
          <p:cNvSpPr txBox="1"/>
          <p:nvPr/>
        </p:nvSpPr>
        <p:spPr>
          <a:xfrm>
            <a:off x="2951206" y="6085199"/>
            <a:ext cx="2338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표정 등의 다른 </a:t>
            </a:r>
            <a:r>
              <a:rPr lang="ko-KR" altLang="en-US" sz="1200" dirty="0" err="1">
                <a:solidFill>
                  <a:schemeClr val="bg1"/>
                </a:solidFill>
              </a:rPr>
              <a:t>정보를과</a:t>
            </a:r>
            <a:r>
              <a:rPr lang="ko-KR" altLang="en-US" sz="1200" dirty="0">
                <a:solidFill>
                  <a:schemeClr val="bg1"/>
                </a:solidFill>
              </a:rPr>
              <a:t> 통합하여 맥락을 통해 </a:t>
            </a:r>
            <a:r>
              <a:rPr lang="ko-KR" altLang="en-US" sz="1200" dirty="0" err="1">
                <a:solidFill>
                  <a:schemeClr val="bg1"/>
                </a:solidFill>
              </a:rPr>
              <a:t>분석해야한다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413906A9-DEF4-4CBF-B0A7-10D79EBA5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69" y="966374"/>
            <a:ext cx="1895014" cy="10879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EF9D6EC-2E6D-4CFE-83D3-2F2813E0B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641" y="1008392"/>
            <a:ext cx="1538920" cy="10771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F9AA27-5BB7-4C09-84C9-F661060D2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574" y="1072931"/>
            <a:ext cx="1326576" cy="831227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69DFF4E-ED5C-496D-A779-56F66B96A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89" y="3322647"/>
            <a:ext cx="1326576" cy="831227"/>
          </a:xfrm>
          <a:prstGeom prst="rect">
            <a:avLst/>
          </a:prstGeom>
        </p:spPr>
      </p:pic>
      <p:pic>
        <p:nvPicPr>
          <p:cNvPr id="44" name="그림 10">
            <a:extLst>
              <a:ext uri="{FF2B5EF4-FFF2-40B4-BE49-F238E27FC236}">
                <a16:creationId xmlns:a16="http://schemas.microsoft.com/office/drawing/2014/main" id="{5FC77231-10BE-48D9-BA29-DDA47A859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050" y="4647653"/>
            <a:ext cx="590313" cy="1087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2FB3061-8A84-4DB3-AE49-1BE09651A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8017" y="4603512"/>
            <a:ext cx="944802" cy="104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9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B8A21-A502-470D-B1C6-4D4DEEEE5A58}"/>
              </a:ext>
            </a:extLst>
          </p:cNvPr>
          <p:cNvSpPr txBox="1"/>
          <p:nvPr/>
        </p:nvSpPr>
        <p:spPr>
          <a:xfrm>
            <a:off x="130284" y="2931001"/>
            <a:ext cx="5188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Difference</a:t>
            </a:r>
            <a:r>
              <a:rPr lang="ko-KR" altLang="en-US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&amp;</a:t>
            </a:r>
            <a:r>
              <a:rPr lang="ko-KR" altLang="en-US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38469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090626-EFE4-4344-BC75-1551CCEF6AB7}"/>
              </a:ext>
            </a:extLst>
          </p:cNvPr>
          <p:cNvSpPr txBox="1"/>
          <p:nvPr/>
        </p:nvSpPr>
        <p:spPr>
          <a:xfrm>
            <a:off x="553674" y="754722"/>
            <a:ext cx="4077049" cy="1015663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6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사용자의 기기 활용 능력이 </a:t>
            </a:r>
            <a:endParaRPr lang="en-US" altLang="ko-KR" sz="3000" dirty="0">
              <a:solidFill>
                <a:schemeClr val="accent6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sz="3000" dirty="0">
                <a:solidFill>
                  <a:schemeClr val="accent6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부족할 수 있다</a:t>
            </a:r>
            <a:r>
              <a:rPr lang="en-US" altLang="ko-KR" sz="3000" dirty="0">
                <a:solidFill>
                  <a:schemeClr val="accent6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268DF-0DC8-48A6-A72A-15C1EA4C123A}"/>
              </a:ext>
            </a:extLst>
          </p:cNvPr>
          <p:cNvSpPr txBox="1"/>
          <p:nvPr/>
        </p:nvSpPr>
        <p:spPr>
          <a:xfrm>
            <a:off x="7183772" y="428860"/>
            <a:ext cx="4077049" cy="147732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6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개발자가 사용자를 배려해 </a:t>
            </a:r>
            <a:endParaRPr lang="en-US" altLang="ko-KR" sz="3000" dirty="0">
              <a:solidFill>
                <a:schemeClr val="accent6"/>
              </a:solidFill>
              <a:latin typeface="HU빨강머리 120" panose="02020603020101020101" pitchFamily="18" charset="-127"/>
              <a:ea typeface="HU빨강머리 120" panose="02020603020101020101" pitchFamily="18" charset="-127"/>
              <a:sym typeface="Wingdings" panose="05000000000000000000" pitchFamily="2" charset="2"/>
            </a:endParaRPr>
          </a:p>
          <a:p>
            <a:r>
              <a:rPr lang="ko-KR" altLang="en-US" sz="3000" dirty="0">
                <a:solidFill>
                  <a:schemeClr val="accent6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쉬운 인터페이스로 </a:t>
            </a:r>
            <a:endParaRPr lang="en-US" altLang="ko-KR" sz="3000" dirty="0">
              <a:solidFill>
                <a:schemeClr val="accent6"/>
              </a:solidFill>
              <a:latin typeface="HU빨강머리 120" panose="02020603020101020101" pitchFamily="18" charset="-127"/>
              <a:ea typeface="HU빨강머리 120" panose="02020603020101020101" pitchFamily="18" charset="-127"/>
              <a:sym typeface="Wingdings" panose="05000000000000000000" pitchFamily="2" charset="2"/>
            </a:endParaRPr>
          </a:p>
          <a:p>
            <a:r>
              <a:rPr lang="ko-KR" altLang="en-US" sz="3000" dirty="0">
                <a:solidFill>
                  <a:schemeClr val="accent6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서비스를 제공한다</a:t>
            </a:r>
            <a:r>
              <a:rPr lang="en-US" altLang="ko-KR" sz="3000" dirty="0">
                <a:solidFill>
                  <a:schemeClr val="accent6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86F1B-6E41-48F1-8B70-4723916F4CBF}"/>
              </a:ext>
            </a:extLst>
          </p:cNvPr>
          <p:cNvSpPr txBox="1"/>
          <p:nvPr/>
        </p:nvSpPr>
        <p:spPr>
          <a:xfrm>
            <a:off x="1582723" y="2595988"/>
            <a:ext cx="4077049" cy="10156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응급상황의 대처가 </a:t>
            </a:r>
            <a:endParaRPr lang="en-US" altLang="ko-KR" sz="3000" dirty="0">
              <a:solidFill>
                <a:schemeClr val="accent2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sz="3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완벽하지 않을 수 있다</a:t>
            </a:r>
            <a:r>
              <a:rPr lang="en-US" altLang="ko-KR" sz="3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CDEE17-BAF9-4CB8-9637-653990299D04}"/>
              </a:ext>
            </a:extLst>
          </p:cNvPr>
          <p:cNvSpPr txBox="1"/>
          <p:nvPr/>
        </p:nvSpPr>
        <p:spPr>
          <a:xfrm>
            <a:off x="7115261" y="2318989"/>
            <a:ext cx="4077049" cy="14773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최대한 선제적 예방 개념으로서</a:t>
            </a:r>
            <a:r>
              <a:rPr lang="en-US" altLang="ko-KR" sz="3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, </a:t>
            </a:r>
          </a:p>
          <a:p>
            <a:r>
              <a:rPr lang="ko-KR" altLang="en-US" sz="3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주기적인 의료적 소통을 </a:t>
            </a:r>
            <a:endParaRPr lang="en-US" altLang="ko-KR" sz="3000" dirty="0">
              <a:solidFill>
                <a:schemeClr val="accent2"/>
              </a:solidFill>
              <a:latin typeface="HU빨강머리 120" panose="02020603020101020101" pitchFamily="18" charset="-127"/>
              <a:ea typeface="HU빨강머리 120" panose="02020603020101020101" pitchFamily="18" charset="-127"/>
              <a:sym typeface="Wingdings" panose="05000000000000000000" pitchFamily="2" charset="2"/>
            </a:endParaRPr>
          </a:p>
          <a:p>
            <a:r>
              <a:rPr lang="ko-KR" altLang="en-US" sz="3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할 수 있게 유도한다</a:t>
            </a:r>
            <a:r>
              <a:rPr lang="en-US" altLang="ko-KR" sz="3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3C5E75-7050-4321-93BB-B4E16125FA74}"/>
              </a:ext>
            </a:extLst>
          </p:cNvPr>
          <p:cNvSpPr txBox="1"/>
          <p:nvPr/>
        </p:nvSpPr>
        <p:spPr>
          <a:xfrm>
            <a:off x="847287" y="4160255"/>
            <a:ext cx="4077049" cy="5539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FFFF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경제적인 문제는 해결할 수 없다</a:t>
            </a:r>
            <a:r>
              <a:rPr lang="en-US" altLang="ko-KR" sz="3000" dirty="0">
                <a:solidFill>
                  <a:srgbClr val="FFFF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FB3133-FC0A-4406-8315-42C0EB9E5359}"/>
              </a:ext>
            </a:extLst>
          </p:cNvPr>
          <p:cNvSpPr txBox="1"/>
          <p:nvPr/>
        </p:nvSpPr>
        <p:spPr>
          <a:xfrm>
            <a:off x="8123339" y="4654793"/>
            <a:ext cx="2044118" cy="5539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FFFF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단가를 낮춘다</a:t>
            </a:r>
            <a:r>
              <a:rPr lang="en-US" altLang="ko-KR" sz="3000" dirty="0">
                <a:solidFill>
                  <a:srgbClr val="FFFF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.</a:t>
            </a:r>
            <a:endParaRPr lang="en-US" altLang="ko-KR" sz="3000" dirty="0">
              <a:solidFill>
                <a:srgbClr val="FFFF00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CF8163-2F92-49E2-B6EA-53F28E075A21}"/>
              </a:ext>
            </a:extLst>
          </p:cNvPr>
          <p:cNvCxnSpPr>
            <a:stCxn id="2" idx="3"/>
            <a:endCxn id="3" idx="1"/>
          </p:cNvCxnSpPr>
          <p:nvPr/>
        </p:nvCxnSpPr>
        <p:spPr>
          <a:xfrm flipV="1">
            <a:off x="4630723" y="1167524"/>
            <a:ext cx="2553049" cy="9503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8602E0F-CC9E-4D6F-A64A-688946A41BA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659772" y="3057653"/>
            <a:ext cx="1455489" cy="4616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838229A-1019-4972-9992-03C663558A4F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924336" y="4437254"/>
            <a:ext cx="3199003" cy="49453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339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862BC9-1F9A-4275-9714-9B51BA67F550}"/>
              </a:ext>
            </a:extLst>
          </p:cNvPr>
          <p:cNvSpPr txBox="1"/>
          <p:nvPr/>
        </p:nvSpPr>
        <p:spPr>
          <a:xfrm>
            <a:off x="1518408" y="1062421"/>
            <a:ext cx="8556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input</a:t>
            </a:r>
            <a:endParaRPr lang="ko-KR" altLang="en-US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B53C3A-CE01-4972-A0EB-B24A5D3D8B6B}"/>
              </a:ext>
            </a:extLst>
          </p:cNvPr>
          <p:cNvSpPr txBox="1"/>
          <p:nvPr/>
        </p:nvSpPr>
        <p:spPr>
          <a:xfrm>
            <a:off x="1452695" y="2819498"/>
            <a:ext cx="1122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interface</a:t>
            </a:r>
            <a:endParaRPr lang="ko-KR" altLang="en-US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3B580-DB18-4B4E-8E12-3ECF7ABD0E8B}"/>
              </a:ext>
            </a:extLst>
          </p:cNvPr>
          <p:cNvSpPr txBox="1"/>
          <p:nvPr/>
        </p:nvSpPr>
        <p:spPr>
          <a:xfrm>
            <a:off x="1452695" y="5176724"/>
            <a:ext cx="1122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service</a:t>
            </a:r>
            <a:endParaRPr lang="ko-KR" altLang="en-US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9D5D8D-3BB2-4659-A61D-08D165D0C687}"/>
              </a:ext>
            </a:extLst>
          </p:cNvPr>
          <p:cNvSpPr txBox="1"/>
          <p:nvPr/>
        </p:nvSpPr>
        <p:spPr>
          <a:xfrm>
            <a:off x="5051572" y="748333"/>
            <a:ext cx="3756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음성과 모션은 인식의 정확성과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사용자가 </a:t>
            </a:r>
            <a:endParaRPr lang="en-US" altLang="ko-KR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학습하기에 어려운 점이 존재할 것</a:t>
            </a:r>
            <a:endParaRPr lang="en-US" altLang="ko-KR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음성</a:t>
            </a:r>
            <a:r>
              <a:rPr lang="en-US" altLang="ko-KR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모션 배제</a:t>
            </a:r>
            <a:endParaRPr lang="ko-KR" altLang="en-US" sz="2000" dirty="0">
              <a:solidFill>
                <a:schemeClr val="accent2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E596C-A6DC-4F99-9121-B753714D41EF}"/>
              </a:ext>
            </a:extLst>
          </p:cNvPr>
          <p:cNvSpPr txBox="1"/>
          <p:nvPr/>
        </p:nvSpPr>
        <p:spPr>
          <a:xfrm>
            <a:off x="5051572" y="2203945"/>
            <a:ext cx="47383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스마트 </a:t>
            </a:r>
            <a:r>
              <a:rPr lang="ko-KR" altLang="en-US" sz="2000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워치는</a:t>
            </a: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개발자 측면에서 유리한 인터페이스이나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단가가 높고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</a:t>
            </a: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사용자가 학습하기에 어려운 점이 존재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</a:t>
            </a:r>
          </a:p>
          <a:p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인형은 감성적인 장점이 좋으나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기능이 제한적</a:t>
            </a:r>
            <a:endParaRPr lang="en-US" altLang="ko-KR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스마트 </a:t>
            </a:r>
            <a:r>
              <a:rPr lang="ko-KR" altLang="en-US" sz="2000" dirty="0" err="1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워치와</a:t>
            </a:r>
            <a:r>
              <a:rPr lang="ko-KR" altLang="en-US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 인형 배제</a:t>
            </a:r>
            <a:r>
              <a:rPr lang="en-US" altLang="ko-KR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,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ko-KR" altLang="en-US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리모컨</a:t>
            </a:r>
            <a:r>
              <a:rPr lang="en-US" altLang="ko-KR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&amp; TV</a:t>
            </a:r>
            <a:r>
              <a:rPr lang="ko-KR" altLang="en-US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를 </a:t>
            </a:r>
            <a:r>
              <a:rPr lang="en-US" altLang="ko-KR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interface</a:t>
            </a:r>
            <a:r>
              <a:rPr lang="ko-KR" altLang="en-US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로 설정</a:t>
            </a:r>
            <a:endParaRPr lang="ko-KR" altLang="en-US" sz="2000" dirty="0">
              <a:solidFill>
                <a:schemeClr val="accent2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857EAC-1183-4204-B11A-C8463523F3E7}"/>
              </a:ext>
            </a:extLst>
          </p:cNvPr>
          <p:cNvSpPr txBox="1"/>
          <p:nvPr/>
        </p:nvSpPr>
        <p:spPr>
          <a:xfrm>
            <a:off x="5051572" y="4099506"/>
            <a:ext cx="47383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사용자의 언어사용의 모호함과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인공지능의 인식률을 </a:t>
            </a:r>
            <a:endParaRPr lang="en-US" altLang="ko-KR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고려할때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말동무는 적절하지 않을 것 같음</a:t>
            </a:r>
            <a:endParaRPr lang="en-US" altLang="ko-KR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의료 서비스의 경우 세가지 서비스는 연관성이 많음</a:t>
            </a:r>
            <a:endParaRPr lang="en-US" altLang="ko-KR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영상통화의 경우</a:t>
            </a:r>
            <a:r>
              <a:rPr lang="en-US" altLang="ko-KR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실제 상황을 예상하고 수정할 필요가 있음 </a:t>
            </a:r>
            <a:endParaRPr lang="en-US" altLang="ko-KR" sz="20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말동무 배제</a:t>
            </a:r>
            <a:r>
              <a:rPr lang="en-US" altLang="ko-KR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, </a:t>
            </a:r>
          </a:p>
          <a:p>
            <a:r>
              <a:rPr lang="en-US" altLang="ko-KR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영상통화 서비스 알림 서비스로 수정</a:t>
            </a:r>
            <a:r>
              <a:rPr lang="en-US" altLang="ko-KR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, </a:t>
            </a:r>
          </a:p>
          <a:p>
            <a:r>
              <a:rPr lang="en-US" altLang="ko-KR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의료 서비스는 하나의 서비스로 통합함</a:t>
            </a:r>
            <a:endParaRPr lang="en-US" altLang="ko-KR" sz="2000" dirty="0">
              <a:solidFill>
                <a:schemeClr val="accent2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ED1D1F0-67EE-473B-B6A1-16F6565BFDA6}"/>
              </a:ext>
            </a:extLst>
          </p:cNvPr>
          <p:cNvCxnSpPr>
            <a:stCxn id="2" idx="3"/>
            <a:endCxn id="9" idx="1"/>
          </p:cNvCxnSpPr>
          <p:nvPr/>
        </p:nvCxnSpPr>
        <p:spPr>
          <a:xfrm flipV="1">
            <a:off x="2374085" y="1256165"/>
            <a:ext cx="2677487" cy="6311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1F96772-8371-4774-B971-D6E850E1C9E5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>
            <a:off x="2575421" y="3019553"/>
            <a:ext cx="2476151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627F30-53A5-4237-9F2A-99CEF6352A5A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2575421" y="5376779"/>
            <a:ext cx="2476151" cy="0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58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B8A21-A502-470D-B1C6-4D4DEEEE5A58}"/>
              </a:ext>
            </a:extLst>
          </p:cNvPr>
          <p:cNvSpPr txBox="1"/>
          <p:nvPr/>
        </p:nvSpPr>
        <p:spPr>
          <a:xfrm>
            <a:off x="3069770" y="2998113"/>
            <a:ext cx="26436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Problem</a:t>
            </a:r>
            <a:r>
              <a:rPr lang="en-US" altLang="ko-KR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46806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B8A21-A502-470D-B1C6-4D4DEEEE5A58}"/>
              </a:ext>
            </a:extLst>
          </p:cNvPr>
          <p:cNvSpPr txBox="1"/>
          <p:nvPr/>
        </p:nvSpPr>
        <p:spPr>
          <a:xfrm>
            <a:off x="130284" y="2931001"/>
            <a:ext cx="5188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Conceptual model</a:t>
            </a:r>
          </a:p>
        </p:txBody>
      </p:sp>
    </p:spTree>
    <p:extLst>
      <p:ext uri="{BB962C8B-B14F-4D97-AF65-F5344CB8AC3E}">
        <p14:creationId xmlns:p14="http://schemas.microsoft.com/office/powerpoint/2010/main" val="562919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B8A21-A502-470D-B1C6-4D4DEEEE5A58}"/>
              </a:ext>
            </a:extLst>
          </p:cNvPr>
          <p:cNvSpPr txBox="1"/>
          <p:nvPr/>
        </p:nvSpPr>
        <p:spPr>
          <a:xfrm>
            <a:off x="4696691" y="761543"/>
            <a:ext cx="7495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rgbClr val="FF00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HTA (hierarchical task 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75E7A-ED5F-44EF-B01C-20305788E1C1}"/>
              </a:ext>
            </a:extLst>
          </p:cNvPr>
          <p:cNvSpPr txBox="1"/>
          <p:nvPr/>
        </p:nvSpPr>
        <p:spPr>
          <a:xfrm>
            <a:off x="130284" y="2931001"/>
            <a:ext cx="5188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Conceptual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6FF74-70FA-4A39-BC43-CE3062AB7125}"/>
              </a:ext>
            </a:extLst>
          </p:cNvPr>
          <p:cNvSpPr txBox="1"/>
          <p:nvPr/>
        </p:nvSpPr>
        <p:spPr>
          <a:xfrm>
            <a:off x="4478166" y="2931001"/>
            <a:ext cx="7495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Wire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5DC79-23E8-4253-9722-F9E666CAF024}"/>
              </a:ext>
            </a:extLst>
          </p:cNvPr>
          <p:cNvSpPr txBox="1"/>
          <p:nvPr/>
        </p:nvSpPr>
        <p:spPr>
          <a:xfrm>
            <a:off x="4478165" y="4374319"/>
            <a:ext cx="7495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49022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1DE989-F953-45D9-B337-56F5F2A40B12}"/>
              </a:ext>
            </a:extLst>
          </p:cNvPr>
          <p:cNvSpPr txBox="1"/>
          <p:nvPr/>
        </p:nvSpPr>
        <p:spPr>
          <a:xfrm>
            <a:off x="1268834" y="1630010"/>
            <a:ext cx="819394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-백그라운드 표정 감성 인식 서비스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-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back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ground로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TV가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꺼져있을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때 카메라로 표정인식하여 사용자의 감성을 파악하여 부정정인 표정이면 보호자에게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영상통화하도록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알림 보내기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 카메라로 표정인식하기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  1.1 카메라로 사용자의 표정 인식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  1.2 부정적인 표정인지 긍정적인 표정인지 판단한다.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 보호자에게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영상통화하도록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알림 보내기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0: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back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ground로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TV가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꺼져있을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때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하고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계획1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1.2의 결과가 부정적인 감성(슬픔, 분노, 공포, 역겨움, 놀람)이라면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2를 수행하기.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18B4BF-7C9C-4BD5-A2F7-6CE29AD473EE}"/>
              </a:ext>
            </a:extLst>
          </p:cNvPr>
          <p:cNvSpPr txBox="1"/>
          <p:nvPr/>
        </p:nvSpPr>
        <p:spPr>
          <a:xfrm>
            <a:off x="6664931" y="4176246"/>
            <a:ext cx="425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rgbClr val="FF00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사용자가 직접 실행하도록 수정하였다</a:t>
            </a:r>
            <a:r>
              <a:rPr lang="en-US" altLang="ko-KR" dirty="0">
                <a:solidFill>
                  <a:srgbClr val="FF00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  <a:sym typeface="Wingdings" panose="05000000000000000000" pitchFamily="2" charset="2"/>
              </a:rPr>
              <a:t>.</a:t>
            </a:r>
            <a:endParaRPr lang="ko-KR" altLang="en-US" dirty="0">
              <a:solidFill>
                <a:srgbClr val="FF0000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71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20DF7A1-72C4-421B-8BAB-77EB97BFBB37}"/>
              </a:ext>
            </a:extLst>
          </p:cNvPr>
          <p:cNvSpPr txBox="1"/>
          <p:nvPr/>
        </p:nvSpPr>
        <p:spPr>
          <a:xfrm>
            <a:off x="853929" y="677465"/>
            <a:ext cx="865534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표정인식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&gt;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: </a:t>
            </a: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 TV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에 내장된 카메라를 통해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6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기본 감성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기쁨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놀람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두려움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역겨움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화남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슬픔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기반으로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Action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Unit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사용하는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FACS(facial action coding system)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API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이용해 사용자의 얼굴에서 활성화되는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AU(Action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Unit)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감지한다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기본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감성별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AU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이용하여 사용자의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활성된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AU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비교하여 사용자의 감성이 무엇인지 판단한다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부정적이라고 판단되면 사용자의 가족이나 가장 가깝다고 판단되는 지인에게 사용자에게 영상통화를 하라는 권유하는 메시지를 보낸다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335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D9CA5-0907-4F09-A3D1-D4E9E9A58F2D}"/>
              </a:ext>
            </a:extLst>
          </p:cNvPr>
          <p:cNvSpPr txBox="1"/>
          <p:nvPr/>
        </p:nvSpPr>
        <p:spPr>
          <a:xfrm>
            <a:off x="5008225" y="370415"/>
            <a:ext cx="2516698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0. 카메라로 표정인식을 사용해 사용자의 감성을 파악하여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부정정인 표정이면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보호자에게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영상통화하도록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알림 보내기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16267-B837-4388-9604-765B6981779D}"/>
              </a:ext>
            </a:extLst>
          </p:cNvPr>
          <p:cNvSpPr txBox="1"/>
          <p:nvPr/>
        </p:nvSpPr>
        <p:spPr>
          <a:xfrm>
            <a:off x="2635540" y="3595537"/>
            <a:ext cx="251669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카메라로 표정인식하기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4BF51-FD1E-4BC1-A320-106052BDA9B1}"/>
              </a:ext>
            </a:extLst>
          </p:cNvPr>
          <p:cNvSpPr txBox="1"/>
          <p:nvPr/>
        </p:nvSpPr>
        <p:spPr>
          <a:xfrm>
            <a:off x="6526633" y="3595537"/>
            <a:ext cx="251669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 보호자에게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영상통화하도록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알림 보내기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4CBF9-0DA1-4564-8050-D89954559E2A}"/>
              </a:ext>
            </a:extLst>
          </p:cNvPr>
          <p:cNvSpPr txBox="1"/>
          <p:nvPr/>
        </p:nvSpPr>
        <p:spPr>
          <a:xfrm>
            <a:off x="2635540" y="5621947"/>
            <a:ext cx="264113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1.1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카메라로 사용자의 표정 인식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51352-CCB3-466F-AEEC-242905C46112}"/>
              </a:ext>
            </a:extLst>
          </p:cNvPr>
          <p:cNvSpPr txBox="1"/>
          <p:nvPr/>
        </p:nvSpPr>
        <p:spPr>
          <a:xfrm>
            <a:off x="6107884" y="5621946"/>
            <a:ext cx="264113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1.2 부정적인 표정인지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긍정적인 표정인지 판단한다.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3C9117E-40A7-43B8-9737-19A5FAE3BEA2}"/>
              </a:ext>
            </a:extLst>
          </p:cNvPr>
          <p:cNvCxnSpPr>
            <a:cxnSpLocks/>
          </p:cNvCxnSpPr>
          <p:nvPr/>
        </p:nvCxnSpPr>
        <p:spPr>
          <a:xfrm>
            <a:off x="6266574" y="1882386"/>
            <a:ext cx="0" cy="15466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CADCD4C-F600-4E18-AAC2-C19D74CB02DC}"/>
              </a:ext>
            </a:extLst>
          </p:cNvPr>
          <p:cNvCxnSpPr>
            <a:cxnSpLocks/>
          </p:cNvCxnSpPr>
          <p:nvPr/>
        </p:nvCxnSpPr>
        <p:spPr>
          <a:xfrm flipH="1">
            <a:off x="2635541" y="3429000"/>
            <a:ext cx="64077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B5BC65-E36E-4E8A-B156-D461E78D75EE}"/>
              </a:ext>
            </a:extLst>
          </p:cNvPr>
          <p:cNvSpPr txBox="1"/>
          <p:nvPr/>
        </p:nvSpPr>
        <p:spPr>
          <a:xfrm>
            <a:off x="6492378" y="1960737"/>
            <a:ext cx="30032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0</a:t>
            </a:r>
          </a:p>
          <a:p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back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ground로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TV가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꺼져있을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때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한 후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A0FCC54-8C96-4026-BEB0-F9D7FA426F30}"/>
              </a:ext>
            </a:extLst>
          </p:cNvPr>
          <p:cNvCxnSpPr>
            <a:cxnSpLocks/>
          </p:cNvCxnSpPr>
          <p:nvPr/>
        </p:nvCxnSpPr>
        <p:spPr>
          <a:xfrm flipH="1">
            <a:off x="2569827" y="5443756"/>
            <a:ext cx="64077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8B43731-1AF6-4733-87CE-9679AB46B9B5}"/>
              </a:ext>
            </a:extLst>
          </p:cNvPr>
          <p:cNvCxnSpPr>
            <a:cxnSpLocks/>
          </p:cNvCxnSpPr>
          <p:nvPr/>
        </p:nvCxnSpPr>
        <p:spPr>
          <a:xfrm>
            <a:off x="3902277" y="4241868"/>
            <a:ext cx="0" cy="1201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729ECC1-29E8-40EB-ABCF-1A9E3EB0A28B}"/>
              </a:ext>
            </a:extLst>
          </p:cNvPr>
          <p:cNvSpPr txBox="1"/>
          <p:nvPr/>
        </p:nvSpPr>
        <p:spPr>
          <a:xfrm>
            <a:off x="3956107" y="4362954"/>
            <a:ext cx="300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1.2의 결과가 부정적인 감성(슬픔, 분노, 공포, 역겨움, 놀람)이라면 2를 수행하기.</a:t>
            </a:r>
          </a:p>
        </p:txBody>
      </p:sp>
    </p:spTree>
    <p:extLst>
      <p:ext uri="{BB962C8B-B14F-4D97-AF65-F5344CB8AC3E}">
        <p14:creationId xmlns:p14="http://schemas.microsoft.com/office/powerpoint/2010/main" val="3879245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1DE989-F953-45D9-B337-56F5F2A40B12}"/>
              </a:ext>
            </a:extLst>
          </p:cNvPr>
          <p:cNvSpPr txBox="1"/>
          <p:nvPr/>
        </p:nvSpPr>
        <p:spPr>
          <a:xfrm>
            <a:off x="1191467" y="71717"/>
            <a:ext cx="8193947" cy="7017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주기적인 건강 체크 및 진단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본 통합 서비스가 켜져서 사용자가 심전도 체크를 한다고 선택하였을 시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PPG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센서를 통해 주기적으로 건강 상태에 대해 체크하고 이상이 있으면 사회복지기관에 연락한다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 PPG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센서를 통해 사용자의 심장 데이터를 수집한다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  </a:t>
            </a:r>
            <a:r>
              <a:rPr lang="en-US" altLang="ko-KR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1-1 </a:t>
            </a:r>
            <a:r>
              <a:rPr lang="ko-KR" altLang="en-US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리모컨에 있는 </a:t>
            </a:r>
            <a:r>
              <a:rPr lang="en-US" altLang="ko-KR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PPG</a:t>
            </a:r>
            <a:r>
              <a:rPr lang="ko-KR" altLang="en-US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센서에 손가락을 갔다 댄다</a:t>
            </a:r>
            <a:r>
              <a:rPr lang="en-US" altLang="ko-KR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  1-2 PPG</a:t>
            </a:r>
            <a:r>
              <a:rPr lang="ko-KR" altLang="en-US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센서로 사용자의 심장 데이터를 수집한다</a:t>
            </a:r>
            <a:r>
              <a:rPr lang="en-US" altLang="ko-KR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  1-3 </a:t>
            </a:r>
            <a:r>
              <a:rPr lang="ko-KR" altLang="en-US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수집된 데이터에서 </a:t>
            </a:r>
            <a:r>
              <a:rPr lang="en-US" altLang="ko-KR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FFT</a:t>
            </a:r>
            <a:r>
              <a:rPr lang="ko-KR" altLang="en-US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통해 </a:t>
            </a:r>
            <a:r>
              <a:rPr lang="en-US" altLang="ko-KR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PSD, </a:t>
            </a:r>
            <a:r>
              <a:rPr lang="ko-KR" altLang="en-US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즉 </a:t>
            </a:r>
            <a:r>
              <a:rPr lang="en-US" altLang="ko-KR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HRV</a:t>
            </a:r>
            <a:r>
              <a:rPr lang="ko-KR" altLang="en-US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구해</a:t>
            </a:r>
            <a:endParaRPr lang="en-US" altLang="ko-KR" sz="14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      </a:t>
            </a:r>
            <a:r>
              <a:rPr lang="ko-KR" altLang="en-US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사용자의 상태를 파악한다</a:t>
            </a:r>
            <a:r>
              <a:rPr lang="en-US" altLang="ko-KR" sz="14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사용자에게 이상이 있음을 알린다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사용자에게 가까운 응급 기관을 안내한다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사회복지기관에 사용자의 상태를 통보한다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0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when==&gt;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특정 수치에 도달하여 이상이 있다고 판단하면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2, 3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번을 수행하고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수행한다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when ==&gt;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주기적인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ECG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센서를 통한 체크가 안될 경우 즉 체크를 주기적으로  하지 않은 경우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수행한다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1-1,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1-2,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수행하여 심전도 데이터를 수집한다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49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41DE989-F953-45D9-B337-56F5F2A40B12}"/>
              </a:ext>
            </a:extLst>
          </p:cNvPr>
          <p:cNvSpPr txBox="1"/>
          <p:nvPr/>
        </p:nvSpPr>
        <p:spPr>
          <a:xfrm>
            <a:off x="1236290" y="0"/>
            <a:ext cx="819394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&lt;PPG</a:t>
            </a:r>
            <a:r>
              <a:rPr lang="ko-KR" altLang="en-US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센서 측정 및 상태 파악 방법</a:t>
            </a:r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&gt;</a:t>
            </a:r>
          </a:p>
          <a:p>
            <a:endParaRPr lang="en-US" altLang="ko-KR" sz="16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사용자가 리모컨 뒤쪽에 달린 </a:t>
            </a:r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PPG</a:t>
            </a:r>
            <a:r>
              <a:rPr lang="ko-KR" altLang="en-US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센서에 손가락을 갖다 댄다</a:t>
            </a:r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사용자의 손가락을 통해서 사용자의 심박수를 측정한다</a:t>
            </a:r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측정한 심박수를 바탕으로 </a:t>
            </a:r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RR interval</a:t>
            </a:r>
            <a:r>
              <a:rPr lang="ko-KR" altLang="en-US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구하고 여기서 </a:t>
            </a:r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FFT</a:t>
            </a:r>
            <a:r>
              <a:rPr lang="ko-KR" altLang="en-US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통해 </a:t>
            </a:r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PSD</a:t>
            </a:r>
            <a:r>
              <a:rPr lang="ko-KR" altLang="en-US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구하고 </a:t>
            </a:r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HRV</a:t>
            </a:r>
            <a:r>
              <a:rPr lang="ko-KR" altLang="en-US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파악한다</a:t>
            </a:r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sz="1600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파악한 </a:t>
            </a:r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HRV</a:t>
            </a:r>
            <a:r>
              <a:rPr lang="ko-KR" altLang="en-US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통해 사용자의 대략적인 상태를 파악한다</a:t>
            </a:r>
            <a:r>
              <a:rPr lang="en-US" altLang="ko-KR" sz="16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DDC669-C8F0-455D-A2F6-2462105D4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4" y="2716502"/>
            <a:ext cx="6666294" cy="2446985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4AF93AB-1869-43DF-A218-6A2B5A607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14" y="2585323"/>
            <a:ext cx="4451645" cy="3022432"/>
          </a:xfrm>
        </p:spPr>
      </p:pic>
      <p:pic>
        <p:nvPicPr>
          <p:cNvPr id="6" name="내용 개체 틀 7">
            <a:extLst>
              <a:ext uri="{FF2B5EF4-FFF2-40B4-BE49-F238E27FC236}">
                <a16:creationId xmlns:a16="http://schemas.microsoft.com/office/drawing/2014/main" id="{6B97C520-B7E0-4EFC-B88E-D6BE637E10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69" y="4417940"/>
            <a:ext cx="3426666" cy="237963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2DDC47-E0BB-47D8-8632-A677C9DD7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40" y="4321530"/>
            <a:ext cx="3525825" cy="240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09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D9CA5-0907-4F09-A3D1-D4E9E9A58F2D}"/>
              </a:ext>
            </a:extLst>
          </p:cNvPr>
          <p:cNvSpPr txBox="1"/>
          <p:nvPr/>
        </p:nvSpPr>
        <p:spPr>
          <a:xfrm>
            <a:off x="5008225" y="226868"/>
            <a:ext cx="2516698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0.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PPG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센서를 통해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주기적으로 건강 상태에 대해 체크하고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이상이 있으면 사회복지기관에 연락한다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16267-B837-4388-9604-765B6981779D}"/>
              </a:ext>
            </a:extLst>
          </p:cNvPr>
          <p:cNvSpPr txBox="1"/>
          <p:nvPr/>
        </p:nvSpPr>
        <p:spPr>
          <a:xfrm>
            <a:off x="604007" y="3572812"/>
            <a:ext cx="251669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 PPG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센서를 통해 사용자의 심전도 데이터를 수집한다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4BF51-FD1E-4BC1-A320-106052BDA9B1}"/>
              </a:ext>
            </a:extLst>
          </p:cNvPr>
          <p:cNvSpPr txBox="1"/>
          <p:nvPr/>
        </p:nvSpPr>
        <p:spPr>
          <a:xfrm>
            <a:off x="3440884" y="3569620"/>
            <a:ext cx="251669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사용자에게 이상이 있음을 알린다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4CBF9-0DA1-4564-8050-D89954559E2A}"/>
              </a:ext>
            </a:extLst>
          </p:cNvPr>
          <p:cNvSpPr txBox="1"/>
          <p:nvPr/>
        </p:nvSpPr>
        <p:spPr>
          <a:xfrm>
            <a:off x="298509" y="5615563"/>
            <a:ext cx="264113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1.1.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리모컨에 있는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PPG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센서에 손가락을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갖다댄다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51352-CCB3-466F-AEEC-242905C46112}"/>
              </a:ext>
            </a:extLst>
          </p:cNvPr>
          <p:cNvSpPr txBox="1"/>
          <p:nvPr/>
        </p:nvSpPr>
        <p:spPr>
          <a:xfrm>
            <a:off x="3217179" y="5615562"/>
            <a:ext cx="264113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1.2. PPG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센서로 사용자의 심전도 데이터를 수집한다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3C9117E-40A7-43B8-9737-19A5FAE3BEA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266574" y="1704196"/>
            <a:ext cx="0" cy="17248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CADCD4C-F600-4E18-AAC2-C19D74CB02DC}"/>
              </a:ext>
            </a:extLst>
          </p:cNvPr>
          <p:cNvCxnSpPr>
            <a:cxnSpLocks/>
          </p:cNvCxnSpPr>
          <p:nvPr/>
        </p:nvCxnSpPr>
        <p:spPr>
          <a:xfrm flipH="1">
            <a:off x="604007" y="3429000"/>
            <a:ext cx="112076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B5BC65-E36E-4E8A-B156-D461E78D75EE}"/>
              </a:ext>
            </a:extLst>
          </p:cNvPr>
          <p:cNvSpPr txBox="1"/>
          <p:nvPr/>
        </p:nvSpPr>
        <p:spPr>
          <a:xfrm>
            <a:off x="7666837" y="1103824"/>
            <a:ext cx="55206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0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수행한다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특정 수치에 도달하여 이상이 있다고 판단하면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2, 3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번을 수행하고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수행한다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주기적인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PPG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센서를 통한 체크가 안될 경우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즉 체크를 주기적으로  하지 않은 경우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수행한다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A0FCC54-8C96-4026-BEB0-F9D7FA426F30}"/>
              </a:ext>
            </a:extLst>
          </p:cNvPr>
          <p:cNvCxnSpPr>
            <a:cxnSpLocks/>
          </p:cNvCxnSpPr>
          <p:nvPr/>
        </p:nvCxnSpPr>
        <p:spPr>
          <a:xfrm flipH="1">
            <a:off x="232796" y="5437372"/>
            <a:ext cx="854418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8B43731-1AF6-4733-87CE-9679AB46B9B5}"/>
              </a:ext>
            </a:extLst>
          </p:cNvPr>
          <p:cNvCxnSpPr>
            <a:cxnSpLocks/>
          </p:cNvCxnSpPr>
          <p:nvPr/>
        </p:nvCxnSpPr>
        <p:spPr>
          <a:xfrm>
            <a:off x="1565246" y="4235484"/>
            <a:ext cx="0" cy="1201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729ECC1-29E8-40EB-ABCF-1A9E3EB0A28B}"/>
              </a:ext>
            </a:extLst>
          </p:cNvPr>
          <p:cNvSpPr txBox="1"/>
          <p:nvPr/>
        </p:nvSpPr>
        <p:spPr>
          <a:xfrm>
            <a:off x="1619076" y="4342477"/>
            <a:ext cx="3389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1-1,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1-2,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1-3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수행하여 심전도 데이터를 수집한다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이상이 있으면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수행한다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23C329-83C7-45B9-B0E1-B2C7A79616F8}"/>
              </a:ext>
            </a:extLst>
          </p:cNvPr>
          <p:cNvSpPr txBox="1"/>
          <p:nvPr/>
        </p:nvSpPr>
        <p:spPr>
          <a:xfrm>
            <a:off x="6381922" y="3569620"/>
            <a:ext cx="251669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사용자에게 가까운 응급 기관을 안내한다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F34ABA-18D8-43D7-9703-4D558E831543}"/>
              </a:ext>
            </a:extLst>
          </p:cNvPr>
          <p:cNvSpPr txBox="1"/>
          <p:nvPr/>
        </p:nvSpPr>
        <p:spPr>
          <a:xfrm>
            <a:off x="9218799" y="3569620"/>
            <a:ext cx="251669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사회복지기관에 사용자의 상태를 통보한다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1DE33B-AD34-41A3-8F18-CEED91838EAC}"/>
              </a:ext>
            </a:extLst>
          </p:cNvPr>
          <p:cNvSpPr txBox="1"/>
          <p:nvPr/>
        </p:nvSpPr>
        <p:spPr>
          <a:xfrm>
            <a:off x="6135849" y="5594845"/>
            <a:ext cx="264113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1.3.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수집된 데이터를 통해 사용자의 상태를 파악한다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1779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D96B365-5AEE-4EEC-89F3-536B1BE67BA3}"/>
              </a:ext>
            </a:extLst>
          </p:cNvPr>
          <p:cNvSpPr txBox="1"/>
          <p:nvPr/>
        </p:nvSpPr>
        <p:spPr>
          <a:xfrm>
            <a:off x="1268834" y="1305341"/>
            <a:ext cx="819394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행사 알림 서비스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본 통합 서비스가 실행되어서 켜졌을 시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사회복지사이트에 새로 올라온 행사가 있을 경우 행사를 사용자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독거노인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에게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TV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창에 알림을 띄워 준다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(like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카톡 알림 서비스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행사에 대해 찾아본다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     1.1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행사에 대한 정보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일시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장소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대상 등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확인한다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     1.2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행사와 사용자에 대한 연관성을 판단한다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.(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나이제한 판단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장소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거리 등등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)</a:t>
            </a:r>
          </a:p>
          <a:p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 TV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로 행사에 대한 정보를 전달한다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행사에 대한 정보를 사용자에게 보여준다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0:</a:t>
            </a:r>
            <a:b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수행하고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수행한다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1: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1.1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수행하고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1.2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수행한다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74707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5D9CA5-0907-4F09-A3D1-D4E9E9A58F2D}"/>
              </a:ext>
            </a:extLst>
          </p:cNvPr>
          <p:cNvSpPr txBox="1"/>
          <p:nvPr/>
        </p:nvSpPr>
        <p:spPr>
          <a:xfrm>
            <a:off x="5008225" y="231916"/>
            <a:ext cx="2516698" cy="175432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0. 본 통합 서비스가 실행되어서 켜졌을 시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사회복지사이트에 새로 올라온 행사가 있을 경우 행사를 사용자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독거노인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에게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TV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창에 알림을 띄워 준다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B16267-B837-4388-9604-765B6981779D}"/>
              </a:ext>
            </a:extLst>
          </p:cNvPr>
          <p:cNvSpPr txBox="1"/>
          <p:nvPr/>
        </p:nvSpPr>
        <p:spPr>
          <a:xfrm>
            <a:off x="2635540" y="3595537"/>
            <a:ext cx="251669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행사에 대해 찾아본다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24BF51-FD1E-4BC1-A320-106052BDA9B1}"/>
              </a:ext>
            </a:extLst>
          </p:cNvPr>
          <p:cNvSpPr txBox="1"/>
          <p:nvPr/>
        </p:nvSpPr>
        <p:spPr>
          <a:xfrm>
            <a:off x="5385731" y="3595537"/>
            <a:ext cx="251669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 TV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로 행사에 대한 정보를 전달한다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C4CBF9-0DA1-4564-8050-D89954559E2A}"/>
              </a:ext>
            </a:extLst>
          </p:cNvPr>
          <p:cNvSpPr txBox="1"/>
          <p:nvPr/>
        </p:nvSpPr>
        <p:spPr>
          <a:xfrm>
            <a:off x="2635540" y="5621947"/>
            <a:ext cx="2641134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1.1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행사에 대한 정보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일시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장소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대상 등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확인한다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251352-CCB3-466F-AEEC-242905C46112}"/>
              </a:ext>
            </a:extLst>
          </p:cNvPr>
          <p:cNvSpPr txBox="1"/>
          <p:nvPr/>
        </p:nvSpPr>
        <p:spPr>
          <a:xfrm>
            <a:off x="6107884" y="5621946"/>
            <a:ext cx="264113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1.2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행사와 사용자에 대한 연관성을 판단한다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.(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나이제한 판단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장소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거리 등등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)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3C9117E-40A7-43B8-9737-19A5FAE3BEA2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266574" y="1986242"/>
            <a:ext cx="0" cy="144275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CADCD4C-F600-4E18-AAC2-C19D74CB02DC}"/>
              </a:ext>
            </a:extLst>
          </p:cNvPr>
          <p:cNvCxnSpPr>
            <a:cxnSpLocks/>
          </p:cNvCxnSpPr>
          <p:nvPr/>
        </p:nvCxnSpPr>
        <p:spPr>
          <a:xfrm flipH="1">
            <a:off x="2635541" y="3429000"/>
            <a:ext cx="64077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0B5BC65-E36E-4E8A-B156-D461E78D75EE}"/>
              </a:ext>
            </a:extLst>
          </p:cNvPr>
          <p:cNvSpPr txBox="1"/>
          <p:nvPr/>
        </p:nvSpPr>
        <p:spPr>
          <a:xfrm>
            <a:off x="6492378" y="2297082"/>
            <a:ext cx="300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0:</a:t>
            </a:r>
            <a:b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수행하고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와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수행한다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A0FCC54-8C96-4026-BEB0-F9D7FA426F30}"/>
              </a:ext>
            </a:extLst>
          </p:cNvPr>
          <p:cNvCxnSpPr>
            <a:cxnSpLocks/>
          </p:cNvCxnSpPr>
          <p:nvPr/>
        </p:nvCxnSpPr>
        <p:spPr>
          <a:xfrm flipH="1">
            <a:off x="2569827" y="5443756"/>
            <a:ext cx="64077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8B43731-1AF6-4733-87CE-9679AB46B9B5}"/>
              </a:ext>
            </a:extLst>
          </p:cNvPr>
          <p:cNvCxnSpPr>
            <a:cxnSpLocks/>
          </p:cNvCxnSpPr>
          <p:nvPr/>
        </p:nvCxnSpPr>
        <p:spPr>
          <a:xfrm>
            <a:off x="3902277" y="4241868"/>
            <a:ext cx="0" cy="12018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729ECC1-29E8-40EB-ABCF-1A9E3EB0A28B}"/>
              </a:ext>
            </a:extLst>
          </p:cNvPr>
          <p:cNvSpPr txBox="1"/>
          <p:nvPr/>
        </p:nvSpPr>
        <p:spPr>
          <a:xfrm>
            <a:off x="3956107" y="4519646"/>
            <a:ext cx="300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계획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1: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1.1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을 수행하고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1.2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를 수행한다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DD09C-698D-4771-97E0-D9D6C0F8671D}"/>
              </a:ext>
            </a:extLst>
          </p:cNvPr>
          <p:cNvSpPr txBox="1"/>
          <p:nvPr/>
        </p:nvSpPr>
        <p:spPr>
          <a:xfrm>
            <a:off x="8135922" y="3595537"/>
            <a:ext cx="2516698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행사에 대한 정보를 사용자에게 보여준다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2908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80DD53-1595-438A-8D72-EAD6E57C8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5939" y="1643658"/>
            <a:ext cx="6903676" cy="357068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737616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01BD57C-13F0-4C18-BEB1-E6D638380E6E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flipH="1">
            <a:off x="4815631" y="3195561"/>
            <a:ext cx="785424" cy="91001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D1027D-91BB-4F52-8EFA-3C1DF3C795B4}"/>
              </a:ext>
            </a:extLst>
          </p:cNvPr>
          <p:cNvSpPr txBox="1"/>
          <p:nvPr/>
        </p:nvSpPr>
        <p:spPr>
          <a:xfrm>
            <a:off x="4598571" y="110870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1.1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서비스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on</a:t>
            </a: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(TV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는 이미 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on)</a:t>
            </a:r>
          </a:p>
          <a:p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CE2078-803C-41D3-A022-4CAD540AFD79}"/>
              </a:ext>
            </a:extLst>
          </p:cNvPr>
          <p:cNvSpPr txBox="1"/>
          <p:nvPr/>
        </p:nvSpPr>
        <p:spPr>
          <a:xfrm>
            <a:off x="4598571" y="1177297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1.2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 조회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93B170-5F15-43B7-B572-D0EBE140BF56}"/>
              </a:ext>
            </a:extLst>
          </p:cNvPr>
          <p:cNvSpPr txBox="1"/>
          <p:nvPr/>
        </p:nvSpPr>
        <p:spPr>
          <a:xfrm>
            <a:off x="4598571" y="2272231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1.3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바탕화면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C8EC21-7CD8-4FEC-AEB3-4442D1BB152D}"/>
              </a:ext>
            </a:extLst>
          </p:cNvPr>
          <p:cNvSpPr txBox="1"/>
          <p:nvPr/>
        </p:nvSpPr>
        <p:spPr>
          <a:xfrm>
            <a:off x="6847521" y="1200210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1.2.1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새로운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사용자 등록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E3992-31AC-4E66-BA0D-091E486BBEAA}"/>
              </a:ext>
            </a:extLst>
          </p:cNvPr>
          <p:cNvSpPr txBox="1"/>
          <p:nvPr/>
        </p:nvSpPr>
        <p:spPr>
          <a:xfrm>
            <a:off x="1022756" y="2606723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2.2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심박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체크를 할 의사 묻기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6F98ED-7BEB-4E5E-B1A0-A81B909378A9}"/>
              </a:ext>
            </a:extLst>
          </p:cNvPr>
          <p:cNvSpPr txBox="1"/>
          <p:nvPr/>
        </p:nvSpPr>
        <p:spPr>
          <a:xfrm>
            <a:off x="1022756" y="3716179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2.3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심박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체크 안내 및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검사중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문구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EA3121-7BA2-4776-A822-0581C10371FB}"/>
              </a:ext>
            </a:extLst>
          </p:cNvPr>
          <p:cNvSpPr txBox="1"/>
          <p:nvPr/>
        </p:nvSpPr>
        <p:spPr>
          <a:xfrm>
            <a:off x="1022756" y="4548636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2.4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검사완료 및 진단결과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22FB46-ED72-477C-A5A1-0E6284F8D105}"/>
              </a:ext>
            </a:extLst>
          </p:cNvPr>
          <p:cNvSpPr txBox="1"/>
          <p:nvPr/>
        </p:nvSpPr>
        <p:spPr>
          <a:xfrm>
            <a:off x="1022756" y="5676265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2.5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의료기관 안내 및 연락 기능 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CF80D0-2AD3-413A-9B17-8ADB06B00A4E}"/>
              </a:ext>
            </a:extLst>
          </p:cNvPr>
          <p:cNvSpPr txBox="1"/>
          <p:nvPr/>
        </p:nvSpPr>
        <p:spPr>
          <a:xfrm>
            <a:off x="1022756" y="1774266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2.1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최근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심박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체크 빈도와 지난 검사결과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9B37C9-1C39-4D5C-8C54-67795274537F}"/>
              </a:ext>
            </a:extLst>
          </p:cNvPr>
          <p:cNvSpPr txBox="1"/>
          <p:nvPr/>
        </p:nvSpPr>
        <p:spPr>
          <a:xfrm>
            <a:off x="3813147" y="4105577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3.1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최근 있을 행사 안내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&amp;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참석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의사 묻기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5FE41D-864F-46D7-8CD8-D66959D9700F}"/>
              </a:ext>
            </a:extLst>
          </p:cNvPr>
          <p:cNvSpPr txBox="1"/>
          <p:nvPr/>
        </p:nvSpPr>
        <p:spPr>
          <a:xfrm>
            <a:off x="3839709" y="5196427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3.2 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아무런 의사가 없으면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행사알림이</a:t>
            </a:r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사라지지 않음을 알림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78194F-0AE4-4A4B-B91C-B940C6BF67BB}"/>
              </a:ext>
            </a:extLst>
          </p:cNvPr>
          <p:cNvSpPr txBox="1"/>
          <p:nvPr/>
        </p:nvSpPr>
        <p:spPr>
          <a:xfrm>
            <a:off x="6193872" y="4105577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4.1 </a:t>
            </a: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영상통화가 옴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 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B65732CC-4F3F-4D43-8580-FFEB21AB17F3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flipH="1" flipV="1">
            <a:off x="2025240" y="1774266"/>
            <a:ext cx="3575815" cy="14212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DDDAF67-ED39-4D8B-A0ED-C95A798E024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5601055" y="1034200"/>
            <a:ext cx="0" cy="1430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3B8C0F01-670C-467F-9F69-9A2FB534A70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5601055" y="2100627"/>
            <a:ext cx="0" cy="17160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1B8BA11D-5CBA-41C4-97A2-3042C89D214A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 flipV="1">
            <a:off x="2025240" y="2606723"/>
            <a:ext cx="0" cy="908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9ADBB69-1242-4D31-B344-AC0D41D4AD13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2025240" y="3530053"/>
            <a:ext cx="0" cy="1861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C752A5D-9E21-4CAE-B643-734577F1D15D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V="1">
            <a:off x="2025240" y="4548636"/>
            <a:ext cx="0" cy="9087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930098F-39F0-4E7E-BFA5-B4FD976EC826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2025240" y="5471966"/>
            <a:ext cx="0" cy="1861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AA80BB6-C51A-49A2-9AFD-ACFC9968F790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4815631" y="5028907"/>
            <a:ext cx="0" cy="14309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1A219EB-87F1-418C-A044-0EFB26330C68}"/>
              </a:ext>
            </a:extLst>
          </p:cNvPr>
          <p:cNvCxnSpPr/>
          <p:nvPr/>
        </p:nvCxnSpPr>
        <p:spPr>
          <a:xfrm flipV="1">
            <a:off x="6603539" y="1661875"/>
            <a:ext cx="243982" cy="559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770E5D3-81DC-4809-A2D8-7482F4B4FB3E}"/>
              </a:ext>
            </a:extLst>
          </p:cNvPr>
          <p:cNvSpPr txBox="1"/>
          <p:nvPr/>
        </p:nvSpPr>
        <p:spPr>
          <a:xfrm>
            <a:off x="8574597" y="4100955"/>
            <a:ext cx="200496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5.1 </a:t>
            </a:r>
            <a:r>
              <a:rPr lang="ko-KR" altLang="en-US" dirty="0" err="1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방송중엔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영상통화가 되지 않음을 알림</a:t>
            </a:r>
            <a:endParaRPr lang="en-US" altLang="ko-KR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91BC552A-AB73-40D7-9D89-6D1D5DC4E42A}"/>
              </a:ext>
            </a:extLst>
          </p:cNvPr>
          <p:cNvCxnSpPr>
            <a:cxnSpLocks/>
            <a:stCxn id="6" idx="2"/>
            <a:endCxn id="26" idx="0"/>
          </p:cNvCxnSpPr>
          <p:nvPr/>
        </p:nvCxnSpPr>
        <p:spPr>
          <a:xfrm>
            <a:off x="5601055" y="3195561"/>
            <a:ext cx="1595301" cy="910016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99944B12-50E2-4CB6-B6AD-D8118F7C8F33}"/>
              </a:ext>
            </a:extLst>
          </p:cNvPr>
          <p:cNvCxnSpPr>
            <a:cxnSpLocks/>
            <a:stCxn id="6" idx="2"/>
            <a:endCxn id="60" idx="0"/>
          </p:cNvCxnSpPr>
          <p:nvPr/>
        </p:nvCxnSpPr>
        <p:spPr>
          <a:xfrm>
            <a:off x="5601055" y="3195561"/>
            <a:ext cx="3976026" cy="905394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101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B8A21-A502-470D-B1C6-4D4DEEEE5A58}"/>
              </a:ext>
            </a:extLst>
          </p:cNvPr>
          <p:cNvSpPr txBox="1"/>
          <p:nvPr/>
        </p:nvSpPr>
        <p:spPr>
          <a:xfrm>
            <a:off x="4696691" y="761543"/>
            <a:ext cx="7495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HTA (hierarchical task 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75E7A-ED5F-44EF-B01C-20305788E1C1}"/>
              </a:ext>
            </a:extLst>
          </p:cNvPr>
          <p:cNvSpPr txBox="1"/>
          <p:nvPr/>
        </p:nvSpPr>
        <p:spPr>
          <a:xfrm>
            <a:off x="130284" y="2931001"/>
            <a:ext cx="5188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Conceptual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6FF74-70FA-4A39-BC43-CE3062AB7125}"/>
              </a:ext>
            </a:extLst>
          </p:cNvPr>
          <p:cNvSpPr txBox="1"/>
          <p:nvPr/>
        </p:nvSpPr>
        <p:spPr>
          <a:xfrm>
            <a:off x="4478166" y="2931001"/>
            <a:ext cx="7495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rgbClr val="FF00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Wire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5DC79-23E8-4253-9722-F9E666CAF024}"/>
              </a:ext>
            </a:extLst>
          </p:cNvPr>
          <p:cNvSpPr txBox="1"/>
          <p:nvPr/>
        </p:nvSpPr>
        <p:spPr>
          <a:xfrm>
            <a:off x="4478165" y="4374319"/>
            <a:ext cx="7495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4140638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E7149BBE-1693-4CF1-A75B-43C303FB2583}"/>
              </a:ext>
            </a:extLst>
          </p:cNvPr>
          <p:cNvGrpSpPr/>
          <p:nvPr/>
        </p:nvGrpSpPr>
        <p:grpSpPr>
          <a:xfrm>
            <a:off x="288484" y="457427"/>
            <a:ext cx="3800214" cy="2130804"/>
            <a:chOff x="6501046" y="3340411"/>
            <a:chExt cx="3800214" cy="2130804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EE27170-BB12-451E-9445-B5262C79CDAB}"/>
                </a:ext>
              </a:extLst>
            </p:cNvPr>
            <p:cNvGrpSpPr/>
            <p:nvPr/>
          </p:nvGrpSpPr>
          <p:grpSpPr>
            <a:xfrm>
              <a:off x="6501046" y="3340411"/>
              <a:ext cx="3800214" cy="2130804"/>
              <a:chOff x="775248" y="644626"/>
              <a:chExt cx="3800214" cy="2130804"/>
            </a:xfrm>
          </p:grpSpPr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225D95CF-5359-4D49-A4ED-45EB8D96DF21}"/>
                  </a:ext>
                </a:extLst>
              </p:cNvPr>
              <p:cNvGrpSpPr/>
              <p:nvPr/>
            </p:nvGrpSpPr>
            <p:grpSpPr>
              <a:xfrm>
                <a:off x="775248" y="644626"/>
                <a:ext cx="3800214" cy="2130804"/>
                <a:chOff x="755008" y="545284"/>
                <a:chExt cx="4630723" cy="3179427"/>
              </a:xfrm>
            </p:grpSpPr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D1A16A65-4B7C-486A-A4F3-D8C4225838B9}"/>
                    </a:ext>
                  </a:extLst>
                </p:cNvPr>
                <p:cNvSpPr/>
                <p:nvPr/>
              </p:nvSpPr>
              <p:spPr>
                <a:xfrm>
                  <a:off x="755008" y="545284"/>
                  <a:ext cx="4630723" cy="317942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47699518-1B4B-4ACB-ADFD-D86D7ADD0C35}"/>
                    </a:ext>
                  </a:extLst>
                </p:cNvPr>
                <p:cNvSpPr/>
                <p:nvPr/>
              </p:nvSpPr>
              <p:spPr>
                <a:xfrm>
                  <a:off x="853306" y="646936"/>
                  <a:ext cx="4434125" cy="297612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7B90FFB-D8FD-4141-9E2F-9C891E044213}"/>
                  </a:ext>
                </a:extLst>
              </p:cNvPr>
              <p:cNvSpPr txBox="1"/>
              <p:nvPr/>
            </p:nvSpPr>
            <p:spPr>
              <a:xfrm>
                <a:off x="1946246" y="2145547"/>
                <a:ext cx="103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HU빨강머리 120" panose="02020603020101020101" pitchFamily="18" charset="-127"/>
                    <a:ea typeface="HU빨강머리 120" panose="02020603020101020101" pitchFamily="18" charset="-127"/>
                  </a:rPr>
                  <a:t> </a:t>
                </a: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30CFF3FE-737C-4DA7-A29A-A282F0189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3995" y="782282"/>
                <a:ext cx="573999" cy="1257074"/>
              </a:xfrm>
              <a:prstGeom prst="rect">
                <a:avLst/>
              </a:prstGeom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8009F34-4FEA-41CA-ADE5-BE7869261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942" y="3588020"/>
              <a:ext cx="620205" cy="62020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FE23F1A-F049-4B8B-B990-3AC834C25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240" y="3545994"/>
              <a:ext cx="704255" cy="70425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DCC915C-6563-4F39-AD19-B2985B2D1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963" y="4264236"/>
              <a:ext cx="923160" cy="923160"/>
            </a:xfrm>
            <a:prstGeom prst="rect">
              <a:avLst/>
            </a:prstGeom>
          </p:spPr>
        </p:pic>
        <p:pic>
          <p:nvPicPr>
            <p:cNvPr id="16" name="그래픽 15" descr="텔레비전">
              <a:extLst>
                <a:ext uri="{FF2B5EF4-FFF2-40B4-BE49-F238E27FC236}">
                  <a16:creationId xmlns:a16="http://schemas.microsoft.com/office/drawing/2014/main" id="{3509E7AA-86B0-4A49-8A84-E7174CFE8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38909" y="4507811"/>
              <a:ext cx="704256" cy="704256"/>
            </a:xfrm>
            <a:prstGeom prst="rect">
              <a:avLst/>
            </a:prstGeom>
          </p:spPr>
        </p:pic>
        <p:pic>
          <p:nvPicPr>
            <p:cNvPr id="18" name="그래픽 17" descr="톱니바퀴">
              <a:extLst>
                <a:ext uri="{FF2B5EF4-FFF2-40B4-BE49-F238E27FC236}">
                  <a16:creationId xmlns:a16="http://schemas.microsoft.com/office/drawing/2014/main" id="{2D63C473-D93D-46BB-B314-E7F2ACA44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90630" y="3410523"/>
              <a:ext cx="429958" cy="429958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012195F-6976-4305-A0D6-DA38569CD5A6}"/>
              </a:ext>
            </a:extLst>
          </p:cNvPr>
          <p:cNvGrpSpPr/>
          <p:nvPr/>
        </p:nvGrpSpPr>
        <p:grpSpPr>
          <a:xfrm>
            <a:off x="4205819" y="2226900"/>
            <a:ext cx="3800214" cy="2130804"/>
            <a:chOff x="5345553" y="438377"/>
            <a:chExt cx="3800214" cy="21308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BA225A0-6A85-490B-B1EF-929ACE6686F0}"/>
                </a:ext>
              </a:extLst>
            </p:cNvPr>
            <p:cNvGrpSpPr/>
            <p:nvPr/>
          </p:nvGrpSpPr>
          <p:grpSpPr>
            <a:xfrm>
              <a:off x="5345553" y="438377"/>
              <a:ext cx="3800214" cy="2130804"/>
              <a:chOff x="6501046" y="3340411"/>
              <a:chExt cx="3800214" cy="2130804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388154D-5E53-453A-B7D5-47B36CECCC09}"/>
                  </a:ext>
                </a:extLst>
              </p:cNvPr>
              <p:cNvGrpSpPr/>
              <p:nvPr/>
            </p:nvGrpSpPr>
            <p:grpSpPr>
              <a:xfrm>
                <a:off x="6501046" y="3340411"/>
                <a:ext cx="3800214" cy="2130804"/>
                <a:chOff x="775248" y="644626"/>
                <a:chExt cx="3800214" cy="2130804"/>
              </a:xfrm>
            </p:grpSpPr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3E988003-C2DB-4A9A-8A5B-C9BD0BC78596}"/>
                    </a:ext>
                  </a:extLst>
                </p:cNvPr>
                <p:cNvGrpSpPr/>
                <p:nvPr/>
              </p:nvGrpSpPr>
              <p:grpSpPr>
                <a:xfrm>
                  <a:off x="775248" y="644626"/>
                  <a:ext cx="3800214" cy="2130804"/>
                  <a:chOff x="755008" y="545284"/>
                  <a:chExt cx="4630723" cy="3179427"/>
                </a:xfrm>
              </p:grpSpPr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1AEFAC8C-56AF-4044-8004-C7E16497028B}"/>
                      </a:ext>
                    </a:extLst>
                  </p:cNvPr>
                  <p:cNvSpPr/>
                  <p:nvPr/>
                </p:nvSpPr>
                <p:spPr>
                  <a:xfrm>
                    <a:off x="755008" y="545284"/>
                    <a:ext cx="4630723" cy="3179427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A9697ED2-7E02-4C44-81BF-8F5778A5FB6B}"/>
                      </a:ext>
                    </a:extLst>
                  </p:cNvPr>
                  <p:cNvSpPr/>
                  <p:nvPr/>
                </p:nvSpPr>
                <p:spPr>
                  <a:xfrm>
                    <a:off x="853306" y="646936"/>
                    <a:ext cx="4434125" cy="297612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F613FB9-B570-4CF1-8C24-57ED9682F0B6}"/>
                    </a:ext>
                  </a:extLst>
                </p:cNvPr>
                <p:cNvSpPr txBox="1"/>
                <p:nvPr/>
              </p:nvSpPr>
              <p:spPr>
                <a:xfrm>
                  <a:off x="1946246" y="2145547"/>
                  <a:ext cx="1031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HU빨강머리 120" panose="02020603020101020101" pitchFamily="18" charset="-127"/>
                      <a:ea typeface="HU빨강머리 120" panose="02020603020101020101" pitchFamily="18" charset="-127"/>
                    </a:rPr>
                    <a:t> </a:t>
                  </a:r>
                </a:p>
              </p:txBody>
            </p:sp>
            <p:pic>
              <p:nvPicPr>
                <p:cNvPr id="33" name="그림 32">
                  <a:extLst>
                    <a:ext uri="{FF2B5EF4-FFF2-40B4-BE49-F238E27FC236}">
                      <a16:creationId xmlns:a16="http://schemas.microsoft.com/office/drawing/2014/main" id="{7EA28B03-6E8D-493F-9FDB-01E113D608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83995" y="782282"/>
                  <a:ext cx="573999" cy="1257074"/>
                </a:xfrm>
                <a:prstGeom prst="rect">
                  <a:avLst/>
                </a:prstGeom>
              </p:spPr>
            </p:pic>
          </p:grpSp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85D8C245-3F28-48FB-88CA-6BB95DDB6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09812" y="3530378"/>
                <a:ext cx="620205" cy="620205"/>
              </a:xfrm>
              <a:prstGeom prst="rect">
                <a:avLst/>
              </a:prstGeom>
            </p:spPr>
          </p:pic>
          <p:pic>
            <p:nvPicPr>
              <p:cNvPr id="30" name="그래픽 29" descr="톱니바퀴">
                <a:extLst>
                  <a:ext uri="{FF2B5EF4-FFF2-40B4-BE49-F238E27FC236}">
                    <a16:creationId xmlns:a16="http://schemas.microsoft.com/office/drawing/2014/main" id="{53E5ACF6-E713-4A41-8D18-298C92154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790630" y="3410523"/>
                <a:ext cx="429958" cy="429958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B9E4A8E-581C-4234-B4AD-E05D8817943D}"/>
                </a:ext>
              </a:extLst>
            </p:cNvPr>
            <p:cNvSpPr txBox="1"/>
            <p:nvPr/>
          </p:nvSpPr>
          <p:spPr>
            <a:xfrm>
              <a:off x="6633813" y="684917"/>
              <a:ext cx="1754660" cy="1631216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행사제목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1	</a:t>
              </a:r>
            </a:p>
            <a:p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행사제목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2</a:t>
              </a:r>
            </a:p>
            <a:p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행사제목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3</a:t>
              </a:r>
            </a:p>
            <a:p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행사제목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n</a:t>
              </a:r>
              <a:endParaRPr lang="ko-KR" altLang="en-US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19E5F8FC-0E7B-4500-BD08-2B21B4355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5775" y="725299"/>
              <a:ext cx="526274" cy="169291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7F4F398A-5334-443F-8333-52E0D42E4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5775" y="889173"/>
              <a:ext cx="526274" cy="16929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8FBEDD7E-235F-47BE-B0BC-833089A18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5775" y="1053047"/>
              <a:ext cx="526274" cy="169291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B9B7ADAF-F17A-4A36-A601-BF4F821D0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5775" y="2096260"/>
              <a:ext cx="526274" cy="169291"/>
            </a:xfrm>
            <a:prstGeom prst="rect">
              <a:avLst/>
            </a:prstGeom>
          </p:spPr>
        </p:pic>
        <p:pic>
          <p:nvPicPr>
            <p:cNvPr id="50" name="그래픽 49" descr="뒤로">
              <a:extLst>
                <a:ext uri="{FF2B5EF4-FFF2-40B4-BE49-F238E27FC236}">
                  <a16:creationId xmlns:a16="http://schemas.microsoft.com/office/drawing/2014/main" id="{C1353EA1-39A8-475E-B6A1-7F66CFAE5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485102" y="2131723"/>
              <a:ext cx="369332" cy="369332"/>
            </a:xfrm>
            <a:prstGeom prst="rect">
              <a:avLst/>
            </a:prstGeom>
          </p:spPr>
        </p:pic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A379C2D3-F8CD-4DA2-9285-CFA4D38A0DFE}"/>
              </a:ext>
            </a:extLst>
          </p:cNvPr>
          <p:cNvGrpSpPr/>
          <p:nvPr/>
        </p:nvGrpSpPr>
        <p:grpSpPr>
          <a:xfrm>
            <a:off x="8185676" y="3822263"/>
            <a:ext cx="3800214" cy="2130804"/>
            <a:chOff x="8325684" y="1401934"/>
            <a:chExt cx="3800214" cy="213080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6D9B9993-226E-4328-B6AF-14843CCA1BC4}"/>
                </a:ext>
              </a:extLst>
            </p:cNvPr>
            <p:cNvGrpSpPr/>
            <p:nvPr/>
          </p:nvGrpSpPr>
          <p:grpSpPr>
            <a:xfrm>
              <a:off x="8325684" y="1401934"/>
              <a:ext cx="3800214" cy="2130804"/>
              <a:chOff x="5345553" y="438377"/>
              <a:chExt cx="3800214" cy="2130804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317C2D4B-DE5D-4174-AECE-3E0A192111E6}"/>
                  </a:ext>
                </a:extLst>
              </p:cNvPr>
              <p:cNvGrpSpPr/>
              <p:nvPr/>
            </p:nvGrpSpPr>
            <p:grpSpPr>
              <a:xfrm>
                <a:off x="5345553" y="438377"/>
                <a:ext cx="3800214" cy="2130804"/>
                <a:chOff x="6501046" y="3340411"/>
                <a:chExt cx="3800214" cy="2130804"/>
              </a:xfrm>
            </p:grpSpPr>
            <p:grpSp>
              <p:nvGrpSpPr>
                <p:cNvPr id="60" name="그룹 59">
                  <a:extLst>
                    <a:ext uri="{FF2B5EF4-FFF2-40B4-BE49-F238E27FC236}">
                      <a16:creationId xmlns:a16="http://schemas.microsoft.com/office/drawing/2014/main" id="{3773FC66-5610-4410-AE36-7FFC6A9F3F5B}"/>
                    </a:ext>
                  </a:extLst>
                </p:cNvPr>
                <p:cNvGrpSpPr/>
                <p:nvPr/>
              </p:nvGrpSpPr>
              <p:grpSpPr>
                <a:xfrm>
                  <a:off x="6501046" y="3340411"/>
                  <a:ext cx="3800214" cy="2130804"/>
                  <a:chOff x="775248" y="644626"/>
                  <a:chExt cx="3800214" cy="2130804"/>
                </a:xfrm>
              </p:grpSpPr>
              <p:grpSp>
                <p:nvGrpSpPr>
                  <p:cNvPr id="63" name="그룹 62">
                    <a:extLst>
                      <a:ext uri="{FF2B5EF4-FFF2-40B4-BE49-F238E27FC236}">
                        <a16:creationId xmlns:a16="http://schemas.microsoft.com/office/drawing/2014/main" id="{0CCE8BE0-C7E8-455B-B04B-4A999F8334B6}"/>
                      </a:ext>
                    </a:extLst>
                  </p:cNvPr>
                  <p:cNvGrpSpPr/>
                  <p:nvPr/>
                </p:nvGrpSpPr>
                <p:grpSpPr>
                  <a:xfrm>
                    <a:off x="775248" y="644626"/>
                    <a:ext cx="3800214" cy="2130804"/>
                    <a:chOff x="755008" y="545284"/>
                    <a:chExt cx="4630723" cy="3179427"/>
                  </a:xfrm>
                </p:grpSpPr>
                <p:sp>
                  <p:nvSpPr>
                    <p:cNvPr id="66" name="직사각형 65">
                      <a:extLst>
                        <a:ext uri="{FF2B5EF4-FFF2-40B4-BE49-F238E27FC236}">
                          <a16:creationId xmlns:a16="http://schemas.microsoft.com/office/drawing/2014/main" id="{A1A91FFA-784D-44BB-A6E4-CB7EF9794F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5008" y="545284"/>
                      <a:ext cx="4630723" cy="3179427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67" name="직사각형 66">
                      <a:extLst>
                        <a:ext uri="{FF2B5EF4-FFF2-40B4-BE49-F238E27FC236}">
                          <a16:creationId xmlns:a16="http://schemas.microsoft.com/office/drawing/2014/main" id="{F269FBD8-46F0-4E7E-9649-F247368C9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53305" y="646937"/>
                      <a:ext cx="4434125" cy="2976122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436327AF-43EE-4108-95B0-612F2C8AFBC8}"/>
                      </a:ext>
                    </a:extLst>
                  </p:cNvPr>
                  <p:cNvSpPr txBox="1"/>
                  <p:nvPr/>
                </p:nvSpPr>
                <p:spPr>
                  <a:xfrm>
                    <a:off x="1946246" y="2145547"/>
                    <a:ext cx="103184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dirty="0">
                        <a:latin typeface="HU빨강머리 120" panose="02020603020101020101" pitchFamily="18" charset="-127"/>
                        <a:ea typeface="HU빨강머리 120" panose="02020603020101020101" pitchFamily="18" charset="-127"/>
                      </a:rPr>
                      <a:t> </a:t>
                    </a:r>
                  </a:p>
                </p:txBody>
              </p:sp>
              <p:pic>
                <p:nvPicPr>
                  <p:cNvPr id="65" name="그림 64">
                    <a:extLst>
                      <a:ext uri="{FF2B5EF4-FFF2-40B4-BE49-F238E27FC236}">
                        <a16:creationId xmlns:a16="http://schemas.microsoft.com/office/drawing/2014/main" id="{76B7B760-B8AC-4648-AEC5-93F3C3CC90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883995" y="782282"/>
                    <a:ext cx="573999" cy="125707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1" name="그림 60">
                  <a:extLst>
                    <a:ext uri="{FF2B5EF4-FFF2-40B4-BE49-F238E27FC236}">
                      <a16:creationId xmlns:a16="http://schemas.microsoft.com/office/drawing/2014/main" id="{87D67393-FC84-4402-93D0-BF7443E55A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09812" y="3530378"/>
                  <a:ext cx="620205" cy="620205"/>
                </a:xfrm>
                <a:prstGeom prst="rect">
                  <a:avLst/>
                </a:prstGeom>
              </p:spPr>
            </p:pic>
            <p:pic>
              <p:nvPicPr>
                <p:cNvPr id="62" name="그래픽 61" descr="톱니바퀴">
                  <a:extLst>
                    <a:ext uri="{FF2B5EF4-FFF2-40B4-BE49-F238E27FC236}">
                      <a16:creationId xmlns:a16="http://schemas.microsoft.com/office/drawing/2014/main" id="{26CB69A6-4BF0-4892-80D3-C21244E35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90630" y="3410523"/>
                  <a:ext cx="429958" cy="429958"/>
                </a:xfrm>
                <a:prstGeom prst="rect">
                  <a:avLst/>
                </a:prstGeom>
              </p:spPr>
            </p:pic>
          </p:grp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B665D52-6E46-4850-A9A2-3652A0B5E7D5}"/>
                  </a:ext>
                </a:extLst>
              </p:cNvPr>
              <p:cNvSpPr txBox="1"/>
              <p:nvPr/>
            </p:nvSpPr>
            <p:spPr>
              <a:xfrm>
                <a:off x="6633813" y="684917"/>
                <a:ext cx="1754660" cy="1631216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srgbClr val="00B0F0"/>
                    </a:solidFill>
                    <a:latin typeface="HU바르게쓰다 130" panose="02020603020101020101" pitchFamily="18" charset="-127"/>
                    <a:ea typeface="HU바르게쓰다 130" panose="02020603020101020101" pitchFamily="18" charset="-127"/>
                  </a:rPr>
                  <a:t>행사제목</a:t>
                </a:r>
                <a:r>
                  <a:rPr lang="en-US" altLang="ko-KR" sz="1000" dirty="0">
                    <a:solidFill>
                      <a:srgbClr val="00B0F0"/>
                    </a:solidFill>
                    <a:latin typeface="HU바르게쓰다 130" panose="02020603020101020101" pitchFamily="18" charset="-127"/>
                    <a:ea typeface="HU바르게쓰다 130" panose="02020603020101020101" pitchFamily="18" charset="-127"/>
                  </a:rPr>
                  <a:t>1	</a:t>
                </a:r>
              </a:p>
              <a:p>
                <a:r>
                  <a:rPr lang="ko-KR" altLang="en-US" sz="1000" dirty="0">
                    <a:solidFill>
                      <a:srgbClr val="00B0F0"/>
                    </a:solidFill>
                    <a:latin typeface="HU바르게쓰다 130" panose="02020603020101020101" pitchFamily="18" charset="-127"/>
                    <a:ea typeface="HU바르게쓰다 130" panose="02020603020101020101" pitchFamily="18" charset="-127"/>
                  </a:rPr>
                  <a:t>행사제목</a:t>
                </a:r>
                <a:r>
                  <a:rPr lang="en-US" altLang="ko-KR" sz="1000" dirty="0">
                    <a:solidFill>
                      <a:srgbClr val="00B0F0"/>
                    </a:solidFill>
                    <a:latin typeface="HU바르게쓰다 130" panose="02020603020101020101" pitchFamily="18" charset="-127"/>
                    <a:ea typeface="HU바르게쓰다 130" panose="02020603020101020101" pitchFamily="18" charset="-127"/>
                  </a:rPr>
                  <a:t>2</a:t>
                </a:r>
              </a:p>
              <a:p>
                <a:r>
                  <a:rPr lang="ko-KR" altLang="en-US" sz="1000" dirty="0">
                    <a:solidFill>
                      <a:srgbClr val="00B0F0"/>
                    </a:solidFill>
                    <a:latin typeface="HU바르게쓰다 130" panose="02020603020101020101" pitchFamily="18" charset="-127"/>
                    <a:ea typeface="HU바르게쓰다 130" panose="02020603020101020101" pitchFamily="18" charset="-127"/>
                  </a:rPr>
                  <a:t>행사제목</a:t>
                </a:r>
                <a:r>
                  <a:rPr lang="en-US" altLang="ko-KR" sz="1000" dirty="0">
                    <a:solidFill>
                      <a:srgbClr val="00B0F0"/>
                    </a:solidFill>
                    <a:latin typeface="HU바르게쓰다 130" panose="02020603020101020101" pitchFamily="18" charset="-127"/>
                    <a:ea typeface="HU바르게쓰다 130" panose="02020603020101020101" pitchFamily="18" charset="-127"/>
                  </a:rPr>
                  <a:t>3</a:t>
                </a:r>
              </a:p>
              <a:p>
                <a:endPara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endParaRPr>
              </a:p>
              <a:p>
                <a:endPara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endParaRPr>
              </a:p>
              <a:p>
                <a:endPara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endParaRPr>
              </a:p>
              <a:p>
                <a:endPara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endParaRPr>
              </a:p>
              <a:p>
                <a:endPara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endParaRPr>
              </a:p>
              <a:p>
                <a:endPara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endParaRPr>
              </a:p>
              <a:p>
                <a:r>
                  <a:rPr lang="ko-KR" altLang="en-US" sz="1000" dirty="0">
                    <a:solidFill>
                      <a:srgbClr val="00B0F0"/>
                    </a:solidFill>
                    <a:latin typeface="HU바르게쓰다 130" panose="02020603020101020101" pitchFamily="18" charset="-127"/>
                    <a:ea typeface="HU바르게쓰다 130" panose="02020603020101020101" pitchFamily="18" charset="-127"/>
                  </a:rPr>
                  <a:t>행사제목</a:t>
                </a:r>
                <a:r>
                  <a:rPr lang="en-US" altLang="ko-KR" sz="1000" dirty="0">
                    <a:solidFill>
                      <a:srgbClr val="00B0F0"/>
                    </a:solidFill>
                    <a:latin typeface="HU바르게쓰다 130" panose="02020603020101020101" pitchFamily="18" charset="-127"/>
                    <a:ea typeface="HU바르게쓰다 130" panose="02020603020101020101" pitchFamily="18" charset="-127"/>
                  </a:rPr>
                  <a:t>n</a:t>
                </a:r>
                <a:endPara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endParaRPr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D68134C2-5282-490B-B50C-46A393CF0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5775" y="725299"/>
                <a:ext cx="526274" cy="169291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3159FACC-6F74-4197-BDFB-8FC294183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5775" y="889173"/>
                <a:ext cx="526274" cy="169291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5448DED4-0E37-4174-81D0-037C9CAE4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5775" y="1053047"/>
                <a:ext cx="526274" cy="169291"/>
              </a:xfrm>
              <a:prstGeom prst="rect">
                <a:avLst/>
              </a:prstGeom>
            </p:spPr>
          </p:pic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5B4903B9-74BC-4E13-9A78-876DFCFEA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25775" y="2096260"/>
                <a:ext cx="526274" cy="169291"/>
              </a:xfrm>
              <a:prstGeom prst="rect">
                <a:avLst/>
              </a:prstGeom>
            </p:spPr>
          </p:pic>
          <p:pic>
            <p:nvPicPr>
              <p:cNvPr id="59" name="그래픽 58" descr="뒤로">
                <a:extLst>
                  <a:ext uri="{FF2B5EF4-FFF2-40B4-BE49-F238E27FC236}">
                    <a16:creationId xmlns:a16="http://schemas.microsoft.com/office/drawing/2014/main" id="{CCF05E98-6425-45C3-AB58-A445C93C1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485102" y="2131723"/>
                <a:ext cx="369332" cy="369332"/>
              </a:xfrm>
              <a:prstGeom prst="rect">
                <a:avLst/>
              </a:prstGeom>
            </p:spPr>
          </p:pic>
        </p:grp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822A3EF-18F6-479A-AEAA-6C0875AC712D}"/>
                </a:ext>
              </a:extLst>
            </p:cNvPr>
            <p:cNvSpPr txBox="1"/>
            <p:nvPr/>
          </p:nvSpPr>
          <p:spPr>
            <a:xfrm>
              <a:off x="9179558" y="2244535"/>
              <a:ext cx="2477436" cy="70788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행사를 다 확인하지 않으시면 </a:t>
              </a:r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이전으로 가실 수 없습니다</a:t>
              </a:r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pPr algn="ctr"/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pPr algn="ctr"/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74236291-21CD-43E8-95BB-14AFB1CC3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24092" y="2646461"/>
              <a:ext cx="306710" cy="192205"/>
            </a:xfrm>
            <a:prstGeom prst="rect">
              <a:avLst/>
            </a:prstGeom>
          </p:spPr>
        </p:pic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9859FFD0-8C98-4DF1-A17A-010504055C56}"/>
              </a:ext>
            </a:extLst>
          </p:cNvPr>
          <p:cNvCxnSpPr>
            <a:cxnSpLocks/>
            <a:stCxn id="12" idx="2"/>
            <a:endCxn id="34" idx="1"/>
          </p:cNvCxnSpPr>
          <p:nvPr/>
        </p:nvCxnSpPr>
        <p:spPr>
          <a:xfrm>
            <a:off x="1627483" y="1325241"/>
            <a:ext cx="2578336" cy="196706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84DD3DB3-EEF8-42BA-AED9-00EFDE41E8E7}"/>
              </a:ext>
            </a:extLst>
          </p:cNvPr>
          <p:cNvCxnSpPr>
            <a:cxnSpLocks/>
            <a:stCxn id="50" idx="3"/>
            <a:endCxn id="66" idx="1"/>
          </p:cNvCxnSpPr>
          <p:nvPr/>
        </p:nvCxnSpPr>
        <p:spPr>
          <a:xfrm>
            <a:off x="4714700" y="4104912"/>
            <a:ext cx="3470976" cy="78275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2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734FB84-5E8A-4AC0-B8D4-0367D573F396}"/>
              </a:ext>
            </a:extLst>
          </p:cNvPr>
          <p:cNvGrpSpPr/>
          <p:nvPr/>
        </p:nvGrpSpPr>
        <p:grpSpPr>
          <a:xfrm>
            <a:off x="4108465" y="65940"/>
            <a:ext cx="3800214" cy="2130804"/>
            <a:chOff x="6501046" y="3340411"/>
            <a:chExt cx="3800214" cy="21308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29F3AB8-0DC5-4AF5-9396-84B4E02B7794}"/>
                </a:ext>
              </a:extLst>
            </p:cNvPr>
            <p:cNvGrpSpPr/>
            <p:nvPr/>
          </p:nvGrpSpPr>
          <p:grpSpPr>
            <a:xfrm>
              <a:off x="6501046" y="3340411"/>
              <a:ext cx="3800214" cy="2130804"/>
              <a:chOff x="775248" y="644626"/>
              <a:chExt cx="3800214" cy="2130804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A33CECA2-6D76-4C2E-A7B8-338BECB15268}"/>
                  </a:ext>
                </a:extLst>
              </p:cNvPr>
              <p:cNvGrpSpPr/>
              <p:nvPr/>
            </p:nvGrpSpPr>
            <p:grpSpPr>
              <a:xfrm>
                <a:off x="775248" y="644626"/>
                <a:ext cx="3800214" cy="2130804"/>
                <a:chOff x="755008" y="545284"/>
                <a:chExt cx="4630723" cy="3179427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590B135-F14E-49EC-9007-1279588B7467}"/>
                    </a:ext>
                  </a:extLst>
                </p:cNvPr>
                <p:cNvSpPr/>
                <p:nvPr/>
              </p:nvSpPr>
              <p:spPr>
                <a:xfrm>
                  <a:off x="755008" y="545284"/>
                  <a:ext cx="4630723" cy="317942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F4E5D184-B324-48AB-98F0-D1B900C63E97}"/>
                    </a:ext>
                  </a:extLst>
                </p:cNvPr>
                <p:cNvSpPr/>
                <p:nvPr/>
              </p:nvSpPr>
              <p:spPr>
                <a:xfrm>
                  <a:off x="853306" y="646936"/>
                  <a:ext cx="4434125" cy="297612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282AF3-D873-458A-841D-8236CE1C388E}"/>
                  </a:ext>
                </a:extLst>
              </p:cNvPr>
              <p:cNvSpPr txBox="1"/>
              <p:nvPr/>
            </p:nvSpPr>
            <p:spPr>
              <a:xfrm>
                <a:off x="1946246" y="2145547"/>
                <a:ext cx="103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HU빨강머리 120" panose="02020603020101020101" pitchFamily="18" charset="-127"/>
                    <a:ea typeface="HU빨강머리 120" panose="02020603020101020101" pitchFamily="18" charset="-127"/>
                  </a:rPr>
                  <a:t> 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3A09ABF-A443-44D1-B882-8C37D92F6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3995" y="782282"/>
                <a:ext cx="573999" cy="1257074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1703D5-AD0E-4107-9337-6AA47AEE6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942" y="3588020"/>
              <a:ext cx="620205" cy="62020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C1D6CBF-8FEB-44C5-8EF1-1EC43A764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240" y="3545994"/>
              <a:ext cx="704255" cy="7042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A880B78-965B-4390-8018-49A5C8F6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963" y="4264236"/>
              <a:ext cx="923160" cy="923160"/>
            </a:xfrm>
            <a:prstGeom prst="rect">
              <a:avLst/>
            </a:prstGeom>
          </p:spPr>
        </p:pic>
        <p:pic>
          <p:nvPicPr>
            <p:cNvPr id="9" name="그래픽 8" descr="텔레비전">
              <a:extLst>
                <a:ext uri="{FF2B5EF4-FFF2-40B4-BE49-F238E27FC236}">
                  <a16:creationId xmlns:a16="http://schemas.microsoft.com/office/drawing/2014/main" id="{03ED3A2B-0723-4FBD-87E3-0E28B5EB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38909" y="4507811"/>
              <a:ext cx="704256" cy="704256"/>
            </a:xfrm>
            <a:prstGeom prst="rect">
              <a:avLst/>
            </a:prstGeom>
          </p:spPr>
        </p:pic>
        <p:pic>
          <p:nvPicPr>
            <p:cNvPr id="10" name="그래픽 9" descr="톱니바퀴">
              <a:extLst>
                <a:ext uri="{FF2B5EF4-FFF2-40B4-BE49-F238E27FC236}">
                  <a16:creationId xmlns:a16="http://schemas.microsoft.com/office/drawing/2014/main" id="{CB1A4196-CA15-4802-BF76-6786D9BAF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90630" y="3410523"/>
              <a:ext cx="429958" cy="429958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58B660C-B1EE-42C1-82F1-D7E4743777FC}"/>
              </a:ext>
            </a:extLst>
          </p:cNvPr>
          <p:cNvGrpSpPr/>
          <p:nvPr/>
        </p:nvGrpSpPr>
        <p:grpSpPr>
          <a:xfrm>
            <a:off x="989224" y="2286820"/>
            <a:ext cx="3800214" cy="2130804"/>
            <a:chOff x="4610497" y="2905679"/>
            <a:chExt cx="3800214" cy="213080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D237ABF-FD4C-40EF-A1F9-0B4F9238FE25}"/>
                </a:ext>
              </a:extLst>
            </p:cNvPr>
            <p:cNvGrpSpPr/>
            <p:nvPr/>
          </p:nvGrpSpPr>
          <p:grpSpPr>
            <a:xfrm>
              <a:off x="4610497" y="2905679"/>
              <a:ext cx="3800214" cy="2130804"/>
              <a:chOff x="775248" y="644626"/>
              <a:chExt cx="3800214" cy="2130804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765EDDAB-C0ED-443C-8CF6-593EAC747BD1}"/>
                  </a:ext>
                </a:extLst>
              </p:cNvPr>
              <p:cNvGrpSpPr/>
              <p:nvPr/>
            </p:nvGrpSpPr>
            <p:grpSpPr>
              <a:xfrm>
                <a:off x="775248" y="644626"/>
                <a:ext cx="3800214" cy="2130804"/>
                <a:chOff x="755008" y="545284"/>
                <a:chExt cx="4630723" cy="3179427"/>
              </a:xfrm>
            </p:grpSpPr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B0D02309-E8D4-4DF7-874B-AF696C59E5E9}"/>
                    </a:ext>
                  </a:extLst>
                </p:cNvPr>
                <p:cNvSpPr/>
                <p:nvPr/>
              </p:nvSpPr>
              <p:spPr>
                <a:xfrm>
                  <a:off x="755008" y="545284"/>
                  <a:ext cx="4630723" cy="317942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BBAC4565-DFB5-4932-A1D0-3A6D0EBBF2AF}"/>
                    </a:ext>
                  </a:extLst>
                </p:cNvPr>
                <p:cNvSpPr/>
                <p:nvPr/>
              </p:nvSpPr>
              <p:spPr>
                <a:xfrm>
                  <a:off x="853306" y="646936"/>
                  <a:ext cx="4434125" cy="297612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7B38FB-B9BC-41AF-8809-7A6FD4606166}"/>
                  </a:ext>
                </a:extLst>
              </p:cNvPr>
              <p:cNvSpPr txBox="1"/>
              <p:nvPr/>
            </p:nvSpPr>
            <p:spPr>
              <a:xfrm>
                <a:off x="1946246" y="2145547"/>
                <a:ext cx="103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HU빨강머리 120" panose="02020603020101020101" pitchFamily="18" charset="-127"/>
                    <a:ea typeface="HU빨강머리 120" panose="02020603020101020101" pitchFamily="18" charset="-127"/>
                  </a:rPr>
                  <a:t> </a:t>
                </a:r>
              </a:p>
            </p:txBody>
          </p:sp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CF20DC86-0545-4069-8338-D85E667AA9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3995" y="782282"/>
                <a:ext cx="573999" cy="1257074"/>
              </a:xfrm>
              <a:prstGeom prst="rect">
                <a:avLst/>
              </a:prstGeom>
            </p:spPr>
          </p:pic>
        </p:grp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92C6726-280E-4B99-A39E-5A3B188F3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9309" y="3211614"/>
              <a:ext cx="812386" cy="81238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A99277C-1269-4D10-9B3C-FA78249F40A9}"/>
                </a:ext>
              </a:extLst>
            </p:cNvPr>
            <p:cNvSpPr txBox="1"/>
            <p:nvPr/>
          </p:nvSpPr>
          <p:spPr>
            <a:xfrm>
              <a:off x="5293243" y="4045027"/>
              <a:ext cx="2536317" cy="86177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(</a:t>
              </a:r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기간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)</a:t>
              </a:r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에 </a:t>
              </a:r>
              <a:r>
                <a:rPr lang="ko-KR" altLang="en-US" sz="1000" dirty="0" err="1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심박검사를</a:t>
              </a:r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 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(</a:t>
              </a:r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횟수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)</a:t>
              </a:r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회 하셨습니다</a:t>
              </a:r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현재 건강상태는 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(</a:t>
              </a:r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상태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)</a:t>
              </a:r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 </a:t>
              </a:r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심전도 검사를 하시겠습니까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?</a:t>
              </a:r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 </a:t>
              </a:r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pPr algn="ctr"/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pPr algn="ctr"/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42F94AC-459D-4653-B8ED-923F6D2D3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4590799"/>
              <a:ext cx="294121" cy="30156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42DDD1D-B925-46B0-BD25-6E03EB8C3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578003" y="4587903"/>
              <a:ext cx="537509" cy="304463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E3777A-4B2C-4C7F-8AB0-53528E5D354C}"/>
              </a:ext>
            </a:extLst>
          </p:cNvPr>
          <p:cNvGrpSpPr/>
          <p:nvPr/>
        </p:nvGrpSpPr>
        <p:grpSpPr>
          <a:xfrm>
            <a:off x="7998354" y="2263814"/>
            <a:ext cx="3800214" cy="2130804"/>
            <a:chOff x="8224233" y="2792250"/>
            <a:chExt cx="3800214" cy="2130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136074-D834-42B1-A061-608852F24434}"/>
                </a:ext>
              </a:extLst>
            </p:cNvPr>
            <p:cNvGrpSpPr/>
            <p:nvPr/>
          </p:nvGrpSpPr>
          <p:grpSpPr>
            <a:xfrm>
              <a:off x="8224233" y="2792250"/>
              <a:ext cx="3800214" cy="2130804"/>
              <a:chOff x="4610497" y="2905679"/>
              <a:chExt cx="3800214" cy="2130804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FE7B43D-16A6-4B34-BD29-6586DD43BA03}"/>
                  </a:ext>
                </a:extLst>
              </p:cNvPr>
              <p:cNvGrpSpPr/>
              <p:nvPr/>
            </p:nvGrpSpPr>
            <p:grpSpPr>
              <a:xfrm>
                <a:off x="4610497" y="2905679"/>
                <a:ext cx="3800214" cy="2130804"/>
                <a:chOff x="775248" y="644626"/>
                <a:chExt cx="3800214" cy="2130804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58F9E0B-5B9C-485B-B51F-407D8D870968}"/>
                    </a:ext>
                  </a:extLst>
                </p:cNvPr>
                <p:cNvGrpSpPr/>
                <p:nvPr/>
              </p:nvGrpSpPr>
              <p:grpSpPr>
                <a:xfrm>
                  <a:off x="775248" y="644626"/>
                  <a:ext cx="3800214" cy="2130804"/>
                  <a:chOff x="755008" y="545284"/>
                  <a:chExt cx="4630723" cy="3179427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B3C52707-B7E4-4BAF-A622-9C4D09EAB409}"/>
                      </a:ext>
                    </a:extLst>
                  </p:cNvPr>
                  <p:cNvSpPr/>
                  <p:nvPr/>
                </p:nvSpPr>
                <p:spPr>
                  <a:xfrm>
                    <a:off x="755008" y="545284"/>
                    <a:ext cx="4630723" cy="3179427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8BE750BE-6657-4578-B411-46CF78409F8F}"/>
                      </a:ext>
                    </a:extLst>
                  </p:cNvPr>
                  <p:cNvSpPr/>
                  <p:nvPr/>
                </p:nvSpPr>
                <p:spPr>
                  <a:xfrm>
                    <a:off x="853305" y="646937"/>
                    <a:ext cx="4434125" cy="297612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80FC58B-D5C7-40DE-B8DC-5FEA1985C9E1}"/>
                    </a:ext>
                  </a:extLst>
                </p:cNvPr>
                <p:cNvSpPr txBox="1"/>
                <p:nvPr/>
              </p:nvSpPr>
              <p:spPr>
                <a:xfrm>
                  <a:off x="1946246" y="2145547"/>
                  <a:ext cx="1031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HU빨강머리 120" panose="02020603020101020101" pitchFamily="18" charset="-127"/>
                      <a:ea typeface="HU빨강머리 120" panose="02020603020101020101" pitchFamily="18" charset="-127"/>
                    </a:rPr>
                    <a:t> </a:t>
                  </a:r>
                </a:p>
              </p:txBody>
            </p:sp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6804C8A9-FF37-49D1-8607-A8C418DD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83995" y="782282"/>
                  <a:ext cx="573999" cy="1257074"/>
                </a:xfrm>
                <a:prstGeom prst="rect">
                  <a:avLst/>
                </a:prstGeom>
              </p:spPr>
            </p:pic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C2FE94B-B600-49D5-9D2A-21E541FCA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2140" y="3192184"/>
                <a:ext cx="812386" cy="812386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1F1D4A-3893-4257-83D7-412C669364AD}"/>
                </a:ext>
              </a:extLst>
            </p:cNvPr>
            <p:cNvSpPr txBox="1"/>
            <p:nvPr/>
          </p:nvSpPr>
          <p:spPr>
            <a:xfrm>
              <a:off x="9729638" y="4164794"/>
              <a:ext cx="878624" cy="40011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검사중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....</a:t>
              </a:r>
            </a:p>
            <a:p>
              <a:pPr algn="ctr"/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18AABF-0AAD-4BE8-9DAD-626706742E6A}"/>
                </a:ext>
              </a:extLst>
            </p:cNvPr>
            <p:cNvSpPr txBox="1"/>
            <p:nvPr/>
          </p:nvSpPr>
          <p:spPr>
            <a:xfrm>
              <a:off x="8999400" y="3837206"/>
              <a:ext cx="2405337" cy="2462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리모컨 뒤쪽 센서에 손가락을 대주세요</a:t>
              </a:r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D77735-2F0C-4ED3-B2BF-23DF9A8862A6}"/>
              </a:ext>
            </a:extLst>
          </p:cNvPr>
          <p:cNvGrpSpPr/>
          <p:nvPr/>
        </p:nvGrpSpPr>
        <p:grpSpPr>
          <a:xfrm>
            <a:off x="7860639" y="4604362"/>
            <a:ext cx="3800214" cy="2130804"/>
            <a:chOff x="8224232" y="2792250"/>
            <a:chExt cx="3800214" cy="213080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A6692D43-DC00-49C8-9BE3-BDC67C395E75}"/>
                </a:ext>
              </a:extLst>
            </p:cNvPr>
            <p:cNvGrpSpPr/>
            <p:nvPr/>
          </p:nvGrpSpPr>
          <p:grpSpPr>
            <a:xfrm>
              <a:off x="8224232" y="2792250"/>
              <a:ext cx="3800214" cy="2130804"/>
              <a:chOff x="4610496" y="2905679"/>
              <a:chExt cx="3800214" cy="2130804"/>
            </a:xfrm>
          </p:grpSpPr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D816BC43-5F44-4466-AA13-4308B39CAFD6}"/>
                  </a:ext>
                </a:extLst>
              </p:cNvPr>
              <p:cNvGrpSpPr/>
              <p:nvPr/>
            </p:nvGrpSpPr>
            <p:grpSpPr>
              <a:xfrm>
                <a:off x="4610496" y="2905679"/>
                <a:ext cx="3800214" cy="2130804"/>
                <a:chOff x="5345552" y="438377"/>
                <a:chExt cx="3800214" cy="2130804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FB5AD165-5007-4486-A982-215FF62D64F6}"/>
                    </a:ext>
                  </a:extLst>
                </p:cNvPr>
                <p:cNvGrpSpPr/>
                <p:nvPr/>
              </p:nvGrpSpPr>
              <p:grpSpPr>
                <a:xfrm>
                  <a:off x="5345552" y="438377"/>
                  <a:ext cx="3800214" cy="2130804"/>
                  <a:chOff x="6501045" y="3340411"/>
                  <a:chExt cx="3800214" cy="2130804"/>
                </a:xfrm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68A04820-B459-4504-BE15-994B5B565E4D}"/>
                      </a:ext>
                    </a:extLst>
                  </p:cNvPr>
                  <p:cNvGrpSpPr/>
                  <p:nvPr/>
                </p:nvGrpSpPr>
                <p:grpSpPr>
                  <a:xfrm>
                    <a:off x="6501045" y="3340411"/>
                    <a:ext cx="3800214" cy="2130804"/>
                    <a:chOff x="775247" y="644626"/>
                    <a:chExt cx="3800214" cy="2130804"/>
                  </a:xfrm>
                </p:grpSpPr>
                <p:grpSp>
                  <p:nvGrpSpPr>
                    <p:cNvPr id="56" name="그룹 55">
                      <a:extLst>
                        <a:ext uri="{FF2B5EF4-FFF2-40B4-BE49-F238E27FC236}">
                          <a16:creationId xmlns:a16="http://schemas.microsoft.com/office/drawing/2014/main" id="{B203D6C8-598D-464A-9708-0853C6A9FCE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5247" y="644626"/>
                      <a:ext cx="3800214" cy="2130804"/>
                      <a:chOff x="755008" y="545284"/>
                      <a:chExt cx="4630723" cy="3179427"/>
                    </a:xfrm>
                  </p:grpSpPr>
                  <p:sp>
                    <p:nvSpPr>
                      <p:cNvPr id="59" name="직사각형 58">
                        <a:extLst>
                          <a:ext uri="{FF2B5EF4-FFF2-40B4-BE49-F238E27FC236}">
                            <a16:creationId xmlns:a16="http://schemas.microsoft.com/office/drawing/2014/main" id="{6AD1FE95-B485-414C-B210-0D25A154C96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008" y="545284"/>
                        <a:ext cx="4630723" cy="317942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60" name="직사각형 59">
                        <a:extLst>
                          <a:ext uri="{FF2B5EF4-FFF2-40B4-BE49-F238E27FC236}">
                            <a16:creationId xmlns:a16="http://schemas.microsoft.com/office/drawing/2014/main" id="{B781D662-02EC-4A14-87BA-3D8518F16F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3306" y="646937"/>
                        <a:ext cx="4434126" cy="297612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C8899ED6-EA58-45A7-BF64-E6BCEE548C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6246" y="2145547"/>
                      <a:ext cx="1031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dirty="0">
                          <a:latin typeface="HU빨강머리 120" panose="02020603020101020101" pitchFamily="18" charset="-127"/>
                          <a:ea typeface="HU빨강머리 120" panose="02020603020101020101" pitchFamily="18" charset="-127"/>
                        </a:rPr>
                        <a:t> </a:t>
                      </a:r>
                    </a:p>
                  </p:txBody>
                </p:sp>
                <p:pic>
                  <p:nvPicPr>
                    <p:cNvPr id="58" name="그림 57">
                      <a:extLst>
                        <a:ext uri="{FF2B5EF4-FFF2-40B4-BE49-F238E27FC236}">
                          <a16:creationId xmlns:a16="http://schemas.microsoft.com/office/drawing/2014/main" id="{B5CADCEA-B8A4-4954-9898-551FFE1DB86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883995" y="782282"/>
                      <a:ext cx="573999" cy="125707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5" name="그래픽 54" descr="톱니바퀴">
                    <a:extLst>
                      <a:ext uri="{FF2B5EF4-FFF2-40B4-BE49-F238E27FC236}">
                        <a16:creationId xmlns:a16="http://schemas.microsoft.com/office/drawing/2014/main" id="{348E4D0F-13B7-4567-BCFC-248FC46A0F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90630" y="3410523"/>
                    <a:ext cx="429958" cy="4299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3" name="그래픽 52" descr="뒤로">
                  <a:extLst>
                    <a:ext uri="{FF2B5EF4-FFF2-40B4-BE49-F238E27FC236}">
                      <a16:creationId xmlns:a16="http://schemas.microsoft.com/office/drawing/2014/main" id="{D4429C58-01E5-4A79-9412-D7BDF7B3AF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102" y="2131723"/>
                  <a:ext cx="369332" cy="369332"/>
                </a:xfrm>
                <a:prstGeom prst="rect">
                  <a:avLst/>
                </a:prstGeom>
              </p:spPr>
            </p:pic>
          </p:grpSp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B7ED8C1E-CB33-43AD-9BE9-2AD440CA09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2140" y="3192184"/>
                <a:ext cx="812386" cy="812386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8A406BC-4ED0-44AE-85E0-516C27F47516}"/>
                </a:ext>
              </a:extLst>
            </p:cNvPr>
            <p:cNvSpPr txBox="1"/>
            <p:nvPr/>
          </p:nvSpPr>
          <p:spPr>
            <a:xfrm>
              <a:off x="9164176" y="4016172"/>
              <a:ext cx="2243161" cy="55399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심박상태에</a:t>
              </a:r>
              <a:r>
                <a:rPr lang="ko-KR" altLang="en-US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 이상이 발견되었습니다</a:t>
              </a:r>
              <a:r>
                <a:rPr lang="en-US" altLang="ko-KR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.</a:t>
              </a:r>
            </a:p>
            <a:p>
              <a:pPr algn="ctr"/>
              <a:r>
                <a:rPr lang="ko-KR" altLang="en-US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상태를 </a:t>
              </a:r>
              <a:r>
                <a:rPr lang="en-US" altLang="ko-KR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(</a:t>
              </a:r>
              <a:r>
                <a:rPr lang="ko-KR" altLang="en-US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기관</a:t>
              </a:r>
              <a:r>
                <a:rPr lang="en-US" altLang="ko-KR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)</a:t>
              </a:r>
              <a:r>
                <a:rPr lang="ko-KR" altLang="en-US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에 연결해 </a:t>
              </a:r>
              <a:endParaRPr lang="en-US" altLang="ko-KR" sz="1000" dirty="0">
                <a:solidFill>
                  <a:srgbClr val="FFC00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FFC00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도와드리겠습니다</a:t>
              </a:r>
              <a:endParaRPr lang="en-US" altLang="ko-KR" sz="1000" dirty="0">
                <a:solidFill>
                  <a:srgbClr val="FFC00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A64F16C-D841-401B-8B08-86898FC5B360}"/>
              </a:ext>
            </a:extLst>
          </p:cNvPr>
          <p:cNvGrpSpPr/>
          <p:nvPr/>
        </p:nvGrpSpPr>
        <p:grpSpPr>
          <a:xfrm>
            <a:off x="2101558" y="4649515"/>
            <a:ext cx="3800214" cy="2130804"/>
            <a:chOff x="8224233" y="2792250"/>
            <a:chExt cx="3800214" cy="213080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29F9BAE-4F43-43AB-BB3F-F231EF714922}"/>
                </a:ext>
              </a:extLst>
            </p:cNvPr>
            <p:cNvGrpSpPr/>
            <p:nvPr/>
          </p:nvGrpSpPr>
          <p:grpSpPr>
            <a:xfrm>
              <a:off x="8224233" y="2792250"/>
              <a:ext cx="3800214" cy="2130804"/>
              <a:chOff x="4610497" y="2905679"/>
              <a:chExt cx="3800214" cy="2130804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1CF622E6-A314-4B38-A4F0-5351E2A776C9}"/>
                  </a:ext>
                </a:extLst>
              </p:cNvPr>
              <p:cNvGrpSpPr/>
              <p:nvPr/>
            </p:nvGrpSpPr>
            <p:grpSpPr>
              <a:xfrm>
                <a:off x="4610497" y="2905679"/>
                <a:ext cx="3800214" cy="2130804"/>
                <a:chOff x="5345553" y="438377"/>
                <a:chExt cx="3800214" cy="2130804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345C390B-ED30-410A-8E88-B4C0CF9541A0}"/>
                    </a:ext>
                  </a:extLst>
                </p:cNvPr>
                <p:cNvGrpSpPr/>
                <p:nvPr/>
              </p:nvGrpSpPr>
              <p:grpSpPr>
                <a:xfrm>
                  <a:off x="5345553" y="438377"/>
                  <a:ext cx="3800214" cy="2130804"/>
                  <a:chOff x="6501046" y="3340411"/>
                  <a:chExt cx="3800214" cy="2130804"/>
                </a:xfrm>
              </p:grpSpPr>
              <p:grpSp>
                <p:nvGrpSpPr>
                  <p:cNvPr id="69" name="그룹 68">
                    <a:extLst>
                      <a:ext uri="{FF2B5EF4-FFF2-40B4-BE49-F238E27FC236}">
                        <a16:creationId xmlns:a16="http://schemas.microsoft.com/office/drawing/2014/main" id="{D23EBC0B-2566-4D59-9EF8-B5A8F0F82AD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046" y="3340411"/>
                    <a:ext cx="3800214" cy="2130804"/>
                    <a:chOff x="775248" y="644626"/>
                    <a:chExt cx="3800214" cy="2130804"/>
                  </a:xfrm>
                </p:grpSpPr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5FB3DBAF-2679-4E47-8872-3C80E24F18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5248" y="644626"/>
                      <a:ext cx="3800214" cy="2130804"/>
                      <a:chOff x="755008" y="545284"/>
                      <a:chExt cx="4630723" cy="3179427"/>
                    </a:xfrm>
                  </p:grpSpPr>
                  <p:sp>
                    <p:nvSpPr>
                      <p:cNvPr id="74" name="직사각형 73">
                        <a:extLst>
                          <a:ext uri="{FF2B5EF4-FFF2-40B4-BE49-F238E27FC236}">
                            <a16:creationId xmlns:a16="http://schemas.microsoft.com/office/drawing/2014/main" id="{B34A5C5E-2C81-4B9B-9611-A29F5780BB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008" y="545284"/>
                        <a:ext cx="4630723" cy="317942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75" name="직사각형 74">
                        <a:extLst>
                          <a:ext uri="{FF2B5EF4-FFF2-40B4-BE49-F238E27FC236}">
                            <a16:creationId xmlns:a16="http://schemas.microsoft.com/office/drawing/2014/main" id="{74239023-1176-48F1-8FB1-60AE4A853E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3305" y="646937"/>
                        <a:ext cx="4434125" cy="297612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A83737A4-0813-4569-AC60-D606D3F9AA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6246" y="2145547"/>
                      <a:ext cx="1031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dirty="0">
                          <a:latin typeface="HU빨강머리 120" panose="02020603020101020101" pitchFamily="18" charset="-127"/>
                          <a:ea typeface="HU빨강머리 120" panose="02020603020101020101" pitchFamily="18" charset="-127"/>
                        </a:rPr>
                        <a:t> </a:t>
                      </a:r>
                    </a:p>
                  </p:txBody>
                </p:sp>
                <p:pic>
                  <p:nvPicPr>
                    <p:cNvPr id="73" name="그림 72">
                      <a:extLst>
                        <a:ext uri="{FF2B5EF4-FFF2-40B4-BE49-F238E27FC236}">
                          <a16:creationId xmlns:a16="http://schemas.microsoft.com/office/drawing/2014/main" id="{94CBEE54-F558-439D-B707-DFF5665D3B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883995" y="782282"/>
                      <a:ext cx="573999" cy="125707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0" name="그래픽 69" descr="톱니바퀴">
                    <a:extLst>
                      <a:ext uri="{FF2B5EF4-FFF2-40B4-BE49-F238E27FC236}">
                        <a16:creationId xmlns:a16="http://schemas.microsoft.com/office/drawing/2014/main" id="{3575B7E8-A27F-4527-8515-36DA9A241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90630" y="3410523"/>
                    <a:ext cx="429958" cy="4299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8" name="그래픽 67" descr="뒤로">
                  <a:extLst>
                    <a:ext uri="{FF2B5EF4-FFF2-40B4-BE49-F238E27FC236}">
                      <a16:creationId xmlns:a16="http://schemas.microsoft.com/office/drawing/2014/main" id="{A26EC2D4-90DF-4179-BB76-668E83B88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102" y="2131723"/>
                  <a:ext cx="369332" cy="369332"/>
                </a:xfrm>
                <a:prstGeom prst="rect">
                  <a:avLst/>
                </a:prstGeom>
              </p:spPr>
            </p:pic>
          </p:grp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0164A2B8-BEB8-4245-9763-E54B5AD89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2140" y="3192184"/>
                <a:ext cx="812386" cy="812386"/>
              </a:xfrm>
              <a:prstGeom prst="rect">
                <a:avLst/>
              </a:prstGeom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CFD0781-B8CF-48D4-99DF-26577B693487}"/>
                </a:ext>
              </a:extLst>
            </p:cNvPr>
            <p:cNvSpPr txBox="1"/>
            <p:nvPr/>
          </p:nvSpPr>
          <p:spPr>
            <a:xfrm>
              <a:off x="9165420" y="4220066"/>
              <a:ext cx="2073298" cy="2462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심장이 건강합니다</a:t>
              </a:r>
              <a:r>
                <a:rPr lang="en-US" altLang="ko-KR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! </a:t>
              </a:r>
              <a:r>
                <a:rPr lang="ko-KR" altLang="en-US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두근두근</a:t>
              </a:r>
              <a:r>
                <a:rPr lang="en-US" altLang="ko-KR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…</a:t>
              </a:r>
            </a:p>
          </p:txBody>
        </p: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9058BC1-4B0C-419D-B02A-26A5B75D0C24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>
          <a:xfrm flipH="1">
            <a:off x="2889331" y="975778"/>
            <a:ext cx="3903456" cy="131104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F8B28308-A4ED-4B09-9DB7-1ADF30F1B5E9}"/>
              </a:ext>
            </a:extLst>
          </p:cNvPr>
          <p:cNvCxnSpPr>
            <a:cxnSpLocks/>
            <a:stCxn id="29" idx="3"/>
            <a:endCxn id="44" idx="1"/>
          </p:cNvCxnSpPr>
          <p:nvPr/>
        </p:nvCxnSpPr>
        <p:spPr>
          <a:xfrm flipV="1">
            <a:off x="4789438" y="3329216"/>
            <a:ext cx="3208916" cy="230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3B0D822-F9A9-4567-A9B5-A274F3CF896B}"/>
              </a:ext>
            </a:extLst>
          </p:cNvPr>
          <p:cNvCxnSpPr>
            <a:cxnSpLocks/>
            <a:stCxn id="44" idx="2"/>
            <a:endCxn id="75" idx="3"/>
          </p:cNvCxnSpPr>
          <p:nvPr/>
        </p:nvCxnSpPr>
        <p:spPr>
          <a:xfrm flipH="1">
            <a:off x="5821101" y="4394618"/>
            <a:ext cx="4077360" cy="132029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088CEDCB-05DF-4966-BA7F-F65BBF67B7E5}"/>
              </a:ext>
            </a:extLst>
          </p:cNvPr>
          <p:cNvCxnSpPr>
            <a:cxnSpLocks/>
            <a:stCxn id="44" idx="2"/>
            <a:endCxn id="59" idx="1"/>
          </p:cNvCxnSpPr>
          <p:nvPr/>
        </p:nvCxnSpPr>
        <p:spPr>
          <a:xfrm flipH="1">
            <a:off x="7860640" y="4394618"/>
            <a:ext cx="2037821" cy="12751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14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734FB84-5E8A-4AC0-B8D4-0367D573F396}"/>
              </a:ext>
            </a:extLst>
          </p:cNvPr>
          <p:cNvGrpSpPr/>
          <p:nvPr/>
        </p:nvGrpSpPr>
        <p:grpSpPr>
          <a:xfrm>
            <a:off x="4108465" y="65940"/>
            <a:ext cx="3800214" cy="2130804"/>
            <a:chOff x="6501046" y="3340411"/>
            <a:chExt cx="3800214" cy="21308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829F3AB8-0DC5-4AF5-9396-84B4E02B7794}"/>
                </a:ext>
              </a:extLst>
            </p:cNvPr>
            <p:cNvGrpSpPr/>
            <p:nvPr/>
          </p:nvGrpSpPr>
          <p:grpSpPr>
            <a:xfrm>
              <a:off x="6501046" y="3340411"/>
              <a:ext cx="3800214" cy="2130804"/>
              <a:chOff x="775248" y="644626"/>
              <a:chExt cx="3800214" cy="2130804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A33CECA2-6D76-4C2E-A7B8-338BECB15268}"/>
                  </a:ext>
                </a:extLst>
              </p:cNvPr>
              <p:cNvGrpSpPr/>
              <p:nvPr/>
            </p:nvGrpSpPr>
            <p:grpSpPr>
              <a:xfrm>
                <a:off x="775248" y="644626"/>
                <a:ext cx="3800214" cy="2130804"/>
                <a:chOff x="755008" y="545284"/>
                <a:chExt cx="4630723" cy="3179427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8590B135-F14E-49EC-9007-1279588B7467}"/>
                    </a:ext>
                  </a:extLst>
                </p:cNvPr>
                <p:cNvSpPr/>
                <p:nvPr/>
              </p:nvSpPr>
              <p:spPr>
                <a:xfrm>
                  <a:off x="755008" y="545284"/>
                  <a:ext cx="4630723" cy="317942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F4E5D184-B324-48AB-98F0-D1B900C63E97}"/>
                    </a:ext>
                  </a:extLst>
                </p:cNvPr>
                <p:cNvSpPr/>
                <p:nvPr/>
              </p:nvSpPr>
              <p:spPr>
                <a:xfrm>
                  <a:off x="853306" y="646936"/>
                  <a:ext cx="4434125" cy="297612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8282AF3-D873-458A-841D-8236CE1C388E}"/>
                  </a:ext>
                </a:extLst>
              </p:cNvPr>
              <p:cNvSpPr txBox="1"/>
              <p:nvPr/>
            </p:nvSpPr>
            <p:spPr>
              <a:xfrm>
                <a:off x="1946246" y="2145547"/>
                <a:ext cx="103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HU빨강머리 120" panose="02020603020101020101" pitchFamily="18" charset="-127"/>
                    <a:ea typeface="HU빨강머리 120" panose="02020603020101020101" pitchFamily="18" charset="-127"/>
                  </a:rPr>
                  <a:t> 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B3A09ABF-A443-44D1-B882-8C37D92F6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3995" y="782282"/>
                <a:ext cx="573999" cy="1257074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1703D5-AD0E-4107-9337-6AA47AEE6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942" y="3588020"/>
              <a:ext cx="620205" cy="62020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C1D6CBF-8FEB-44C5-8EF1-1EC43A764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240" y="3545994"/>
              <a:ext cx="704255" cy="7042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A880B78-965B-4390-8018-49A5C8F6A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963" y="4264236"/>
              <a:ext cx="923160" cy="923160"/>
            </a:xfrm>
            <a:prstGeom prst="rect">
              <a:avLst/>
            </a:prstGeom>
          </p:spPr>
        </p:pic>
        <p:pic>
          <p:nvPicPr>
            <p:cNvPr id="9" name="그래픽 8" descr="텔레비전">
              <a:extLst>
                <a:ext uri="{FF2B5EF4-FFF2-40B4-BE49-F238E27FC236}">
                  <a16:creationId xmlns:a16="http://schemas.microsoft.com/office/drawing/2014/main" id="{03ED3A2B-0723-4FBD-87E3-0E28B5EB9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38909" y="4507811"/>
              <a:ext cx="704256" cy="704256"/>
            </a:xfrm>
            <a:prstGeom prst="rect">
              <a:avLst/>
            </a:prstGeom>
          </p:spPr>
        </p:pic>
        <p:pic>
          <p:nvPicPr>
            <p:cNvPr id="10" name="그래픽 9" descr="톱니바퀴">
              <a:extLst>
                <a:ext uri="{FF2B5EF4-FFF2-40B4-BE49-F238E27FC236}">
                  <a16:creationId xmlns:a16="http://schemas.microsoft.com/office/drawing/2014/main" id="{CB1A4196-CA15-4802-BF76-6786D9BAF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90630" y="3410523"/>
              <a:ext cx="429958" cy="429958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9E3777A-4B2C-4C7F-8AB0-53528E5D354C}"/>
              </a:ext>
            </a:extLst>
          </p:cNvPr>
          <p:cNvGrpSpPr/>
          <p:nvPr/>
        </p:nvGrpSpPr>
        <p:grpSpPr>
          <a:xfrm>
            <a:off x="178532" y="2380724"/>
            <a:ext cx="3800214" cy="2130804"/>
            <a:chOff x="8224233" y="2792250"/>
            <a:chExt cx="3800214" cy="2130804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136074-D834-42B1-A061-608852F24434}"/>
                </a:ext>
              </a:extLst>
            </p:cNvPr>
            <p:cNvGrpSpPr/>
            <p:nvPr/>
          </p:nvGrpSpPr>
          <p:grpSpPr>
            <a:xfrm>
              <a:off x="8224233" y="2792250"/>
              <a:ext cx="3800214" cy="2130804"/>
              <a:chOff x="4610497" y="2905679"/>
              <a:chExt cx="3800214" cy="2130804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8FE7B43D-16A6-4B34-BD29-6586DD43BA03}"/>
                  </a:ext>
                </a:extLst>
              </p:cNvPr>
              <p:cNvGrpSpPr/>
              <p:nvPr/>
            </p:nvGrpSpPr>
            <p:grpSpPr>
              <a:xfrm>
                <a:off x="4610497" y="2905679"/>
                <a:ext cx="3800214" cy="2130804"/>
                <a:chOff x="775248" y="644626"/>
                <a:chExt cx="3800214" cy="2130804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658F9E0B-5B9C-485B-B51F-407D8D870968}"/>
                    </a:ext>
                  </a:extLst>
                </p:cNvPr>
                <p:cNvGrpSpPr/>
                <p:nvPr/>
              </p:nvGrpSpPr>
              <p:grpSpPr>
                <a:xfrm>
                  <a:off x="775248" y="644626"/>
                  <a:ext cx="3800214" cy="2130804"/>
                  <a:chOff x="755008" y="545284"/>
                  <a:chExt cx="4630723" cy="3179427"/>
                </a:xfrm>
              </p:grpSpPr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id="{B3C52707-B7E4-4BAF-A622-9C4D09EAB409}"/>
                      </a:ext>
                    </a:extLst>
                  </p:cNvPr>
                  <p:cNvSpPr/>
                  <p:nvPr/>
                </p:nvSpPr>
                <p:spPr>
                  <a:xfrm>
                    <a:off x="755008" y="545284"/>
                    <a:ext cx="4630723" cy="3179427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id="{8BE750BE-6657-4578-B411-46CF78409F8F}"/>
                      </a:ext>
                    </a:extLst>
                  </p:cNvPr>
                  <p:cNvSpPr/>
                  <p:nvPr/>
                </p:nvSpPr>
                <p:spPr>
                  <a:xfrm>
                    <a:off x="853305" y="646937"/>
                    <a:ext cx="4434125" cy="297612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80FC58B-D5C7-40DE-B8DC-5FEA1985C9E1}"/>
                    </a:ext>
                  </a:extLst>
                </p:cNvPr>
                <p:cNvSpPr txBox="1"/>
                <p:nvPr/>
              </p:nvSpPr>
              <p:spPr>
                <a:xfrm>
                  <a:off x="1946246" y="2145547"/>
                  <a:ext cx="1031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HU빨강머리 120" panose="02020603020101020101" pitchFamily="18" charset="-127"/>
                      <a:ea typeface="HU빨강머리 120" panose="02020603020101020101" pitchFamily="18" charset="-127"/>
                    </a:rPr>
                    <a:t> </a:t>
                  </a:r>
                </a:p>
              </p:txBody>
            </p:sp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6804C8A9-FF37-49D1-8607-A8C418DD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83995" y="782282"/>
                  <a:ext cx="573999" cy="1257074"/>
                </a:xfrm>
                <a:prstGeom prst="rect">
                  <a:avLst/>
                </a:prstGeom>
              </p:spPr>
            </p:pic>
          </p:grp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C2FE94B-B600-49D5-9D2A-21E541FCA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2140" y="3192184"/>
                <a:ext cx="812386" cy="812386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1F1D4A-3893-4257-83D7-412C669364AD}"/>
                </a:ext>
              </a:extLst>
            </p:cNvPr>
            <p:cNvSpPr txBox="1"/>
            <p:nvPr/>
          </p:nvSpPr>
          <p:spPr>
            <a:xfrm>
              <a:off x="9729638" y="4164794"/>
              <a:ext cx="878624" cy="40011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 err="1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검사중</a:t>
              </a:r>
              <a:r>
                <a:rPr lang="en-US" altLang="ko-KR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....</a:t>
              </a:r>
            </a:p>
            <a:p>
              <a:pPr algn="ctr"/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818AABF-0AAD-4BE8-9DAD-626706742E6A}"/>
                </a:ext>
              </a:extLst>
            </p:cNvPr>
            <p:cNvSpPr txBox="1"/>
            <p:nvPr/>
          </p:nvSpPr>
          <p:spPr>
            <a:xfrm>
              <a:off x="8999400" y="3837206"/>
              <a:ext cx="2405337" cy="2462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리모컨 뒤쪽 센서에 손가락을 대주세요</a:t>
              </a:r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1A64F16C-D841-401B-8B08-86898FC5B360}"/>
              </a:ext>
            </a:extLst>
          </p:cNvPr>
          <p:cNvGrpSpPr/>
          <p:nvPr/>
        </p:nvGrpSpPr>
        <p:grpSpPr>
          <a:xfrm>
            <a:off x="2992572" y="4693841"/>
            <a:ext cx="3800214" cy="2130804"/>
            <a:chOff x="8224233" y="2792250"/>
            <a:chExt cx="3800214" cy="2130804"/>
          </a:xfrm>
        </p:grpSpPr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729F9BAE-4F43-43AB-BB3F-F231EF714922}"/>
                </a:ext>
              </a:extLst>
            </p:cNvPr>
            <p:cNvGrpSpPr/>
            <p:nvPr/>
          </p:nvGrpSpPr>
          <p:grpSpPr>
            <a:xfrm>
              <a:off x="8224233" y="2792250"/>
              <a:ext cx="3800214" cy="2130804"/>
              <a:chOff x="4610497" y="2905679"/>
              <a:chExt cx="3800214" cy="2130804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1CF622E6-A314-4B38-A4F0-5351E2A776C9}"/>
                  </a:ext>
                </a:extLst>
              </p:cNvPr>
              <p:cNvGrpSpPr/>
              <p:nvPr/>
            </p:nvGrpSpPr>
            <p:grpSpPr>
              <a:xfrm>
                <a:off x="4610497" y="2905679"/>
                <a:ext cx="3800214" cy="2130804"/>
                <a:chOff x="5345553" y="438377"/>
                <a:chExt cx="3800214" cy="2130804"/>
              </a:xfrm>
            </p:grpSpPr>
            <p:grpSp>
              <p:nvGrpSpPr>
                <p:cNvPr id="67" name="그룹 66">
                  <a:extLst>
                    <a:ext uri="{FF2B5EF4-FFF2-40B4-BE49-F238E27FC236}">
                      <a16:creationId xmlns:a16="http://schemas.microsoft.com/office/drawing/2014/main" id="{345C390B-ED30-410A-8E88-B4C0CF9541A0}"/>
                    </a:ext>
                  </a:extLst>
                </p:cNvPr>
                <p:cNvGrpSpPr/>
                <p:nvPr/>
              </p:nvGrpSpPr>
              <p:grpSpPr>
                <a:xfrm>
                  <a:off x="5345553" y="438377"/>
                  <a:ext cx="3800214" cy="2130804"/>
                  <a:chOff x="6501046" y="3340411"/>
                  <a:chExt cx="3800214" cy="2130804"/>
                </a:xfrm>
              </p:grpSpPr>
              <p:grpSp>
                <p:nvGrpSpPr>
                  <p:cNvPr id="69" name="그룹 68">
                    <a:extLst>
                      <a:ext uri="{FF2B5EF4-FFF2-40B4-BE49-F238E27FC236}">
                        <a16:creationId xmlns:a16="http://schemas.microsoft.com/office/drawing/2014/main" id="{D23EBC0B-2566-4D59-9EF8-B5A8F0F82AD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046" y="3340411"/>
                    <a:ext cx="3800214" cy="2130804"/>
                    <a:chOff x="775248" y="644626"/>
                    <a:chExt cx="3800214" cy="2130804"/>
                  </a:xfrm>
                </p:grpSpPr>
                <p:grpSp>
                  <p:nvGrpSpPr>
                    <p:cNvPr id="71" name="그룹 70">
                      <a:extLst>
                        <a:ext uri="{FF2B5EF4-FFF2-40B4-BE49-F238E27FC236}">
                          <a16:creationId xmlns:a16="http://schemas.microsoft.com/office/drawing/2014/main" id="{5FB3DBAF-2679-4E47-8872-3C80E24F18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5248" y="644626"/>
                      <a:ext cx="3800214" cy="2130804"/>
                      <a:chOff x="755008" y="545284"/>
                      <a:chExt cx="4630723" cy="3179427"/>
                    </a:xfrm>
                  </p:grpSpPr>
                  <p:sp>
                    <p:nvSpPr>
                      <p:cNvPr id="74" name="직사각형 73">
                        <a:extLst>
                          <a:ext uri="{FF2B5EF4-FFF2-40B4-BE49-F238E27FC236}">
                            <a16:creationId xmlns:a16="http://schemas.microsoft.com/office/drawing/2014/main" id="{B34A5C5E-2C81-4B9B-9611-A29F5780BB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55008" y="545284"/>
                        <a:ext cx="4630723" cy="3179427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/>
                      </a:p>
                    </p:txBody>
                  </p:sp>
                  <p:sp>
                    <p:nvSpPr>
                      <p:cNvPr id="75" name="직사각형 74">
                        <a:extLst>
                          <a:ext uri="{FF2B5EF4-FFF2-40B4-BE49-F238E27FC236}">
                            <a16:creationId xmlns:a16="http://schemas.microsoft.com/office/drawing/2014/main" id="{74239023-1176-48F1-8FB1-60AE4A853E7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53305" y="646937"/>
                        <a:ext cx="4434125" cy="2976122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dirty="0"/>
                      </a:p>
                    </p:txBody>
                  </p:sp>
                </p:grpSp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A83737A4-0813-4569-AC60-D606D3F9AA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46246" y="2145547"/>
                      <a:ext cx="10318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dirty="0">
                          <a:latin typeface="HU빨강머리 120" panose="02020603020101020101" pitchFamily="18" charset="-127"/>
                          <a:ea typeface="HU빨강머리 120" panose="02020603020101020101" pitchFamily="18" charset="-127"/>
                        </a:rPr>
                        <a:t> </a:t>
                      </a:r>
                    </a:p>
                  </p:txBody>
                </p:sp>
                <p:pic>
                  <p:nvPicPr>
                    <p:cNvPr id="73" name="그림 72">
                      <a:extLst>
                        <a:ext uri="{FF2B5EF4-FFF2-40B4-BE49-F238E27FC236}">
                          <a16:creationId xmlns:a16="http://schemas.microsoft.com/office/drawing/2014/main" id="{94CBEE54-F558-439D-B707-DFF5665D3B2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883995" y="782282"/>
                      <a:ext cx="573999" cy="125707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0" name="그래픽 69" descr="톱니바퀴">
                    <a:extLst>
                      <a:ext uri="{FF2B5EF4-FFF2-40B4-BE49-F238E27FC236}">
                        <a16:creationId xmlns:a16="http://schemas.microsoft.com/office/drawing/2014/main" id="{3575B7E8-A27F-4527-8515-36DA9A2412F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90630" y="3410523"/>
                    <a:ext cx="429958" cy="429958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8" name="그래픽 67" descr="뒤로">
                  <a:extLst>
                    <a:ext uri="{FF2B5EF4-FFF2-40B4-BE49-F238E27FC236}">
                      <a16:creationId xmlns:a16="http://schemas.microsoft.com/office/drawing/2014/main" id="{A26EC2D4-90DF-4179-BB76-668E83B889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85102" y="2131723"/>
                  <a:ext cx="369332" cy="369332"/>
                </a:xfrm>
                <a:prstGeom prst="rect">
                  <a:avLst/>
                </a:prstGeom>
              </p:spPr>
            </p:pic>
          </p:grpSp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0164A2B8-BEB8-4245-9763-E54B5AD89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82140" y="3192184"/>
                <a:ext cx="812386" cy="812386"/>
              </a:xfrm>
              <a:prstGeom prst="rect">
                <a:avLst/>
              </a:prstGeom>
            </p:spPr>
          </p:pic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CFD0781-B8CF-48D4-99DF-26577B693487}"/>
                </a:ext>
              </a:extLst>
            </p:cNvPr>
            <p:cNvSpPr txBox="1"/>
            <p:nvPr/>
          </p:nvSpPr>
          <p:spPr>
            <a:xfrm>
              <a:off x="9165420" y="4220066"/>
              <a:ext cx="2073298" cy="2462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심장이 건강합니다</a:t>
              </a:r>
              <a:r>
                <a:rPr lang="en-US" altLang="ko-KR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! </a:t>
              </a:r>
              <a:r>
                <a:rPr lang="ko-KR" altLang="en-US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두근두근</a:t>
              </a:r>
              <a:r>
                <a:rPr lang="en-US" altLang="ko-KR" sz="1000" dirty="0">
                  <a:solidFill>
                    <a:srgbClr val="92D05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…</a:t>
              </a:r>
            </a:p>
          </p:txBody>
        </p:sp>
      </p:grp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F9058BC1-4B0C-419D-B02A-26A5B75D0C24}"/>
              </a:ext>
            </a:extLst>
          </p:cNvPr>
          <p:cNvCxnSpPr>
            <a:cxnSpLocks/>
            <a:stCxn id="7" idx="2"/>
            <a:endCxn id="44" idx="0"/>
          </p:cNvCxnSpPr>
          <p:nvPr/>
        </p:nvCxnSpPr>
        <p:spPr>
          <a:xfrm flipH="1">
            <a:off x="2078639" y="975778"/>
            <a:ext cx="4714148" cy="1404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43B0D822-F9A9-4567-A9B5-A274F3CF896B}"/>
              </a:ext>
            </a:extLst>
          </p:cNvPr>
          <p:cNvCxnSpPr>
            <a:cxnSpLocks/>
            <a:stCxn id="44" idx="3"/>
            <a:endCxn id="74" idx="0"/>
          </p:cNvCxnSpPr>
          <p:nvPr/>
        </p:nvCxnSpPr>
        <p:spPr>
          <a:xfrm>
            <a:off x="3978746" y="3446126"/>
            <a:ext cx="913933" cy="12477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FA1F8B34-8FE8-47B2-A3E8-D5AE9CE40310}"/>
              </a:ext>
            </a:extLst>
          </p:cNvPr>
          <p:cNvCxnSpPr>
            <a:cxnSpLocks/>
            <a:stCxn id="44" idx="3"/>
            <a:endCxn id="85" idx="0"/>
          </p:cNvCxnSpPr>
          <p:nvPr/>
        </p:nvCxnSpPr>
        <p:spPr>
          <a:xfrm>
            <a:off x="3978746" y="3446126"/>
            <a:ext cx="5066275" cy="121513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4" name="그림 83" descr="텍스트이(가) 표시된 사진&#10;&#10;자동 생성된 설명">
            <a:extLst>
              <a:ext uri="{FF2B5EF4-FFF2-40B4-BE49-F238E27FC236}">
                <a16:creationId xmlns:a16="http://schemas.microsoft.com/office/drawing/2014/main" id="{6759F2C2-B5A4-4A71-8395-DA2BDBEBE4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530" y="2113357"/>
            <a:ext cx="3800214" cy="2137620"/>
          </a:xfrm>
          <a:prstGeom prst="rect">
            <a:avLst/>
          </a:prstGeom>
        </p:spPr>
      </p:pic>
      <p:pic>
        <p:nvPicPr>
          <p:cNvPr id="85" name="그림 84" descr="텍스트이(가) 표시된 사진&#10;&#10;자동 생성된 설명">
            <a:extLst>
              <a:ext uri="{FF2B5EF4-FFF2-40B4-BE49-F238E27FC236}">
                <a16:creationId xmlns:a16="http://schemas.microsoft.com/office/drawing/2014/main" id="{19714EF4-0B45-46A8-8E95-A09AA3E27D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914" y="4661257"/>
            <a:ext cx="3800214" cy="2137620"/>
          </a:xfrm>
          <a:prstGeom prst="rect">
            <a:avLst/>
          </a:prstGeom>
        </p:spPr>
      </p:pic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EA8D7A6-B92C-4850-8F73-306260144FEE}"/>
              </a:ext>
            </a:extLst>
          </p:cNvPr>
          <p:cNvCxnSpPr>
            <a:cxnSpLocks/>
            <a:endCxn id="84" idx="1"/>
          </p:cNvCxnSpPr>
          <p:nvPr/>
        </p:nvCxnSpPr>
        <p:spPr>
          <a:xfrm flipV="1">
            <a:off x="3978743" y="3182167"/>
            <a:ext cx="4418787" cy="27890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979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25BD0D96-BFDE-473D-93F8-9AF6915E428B}"/>
              </a:ext>
            </a:extLst>
          </p:cNvPr>
          <p:cNvGrpSpPr/>
          <p:nvPr/>
        </p:nvGrpSpPr>
        <p:grpSpPr>
          <a:xfrm>
            <a:off x="3957282" y="632972"/>
            <a:ext cx="3800214" cy="2130804"/>
            <a:chOff x="6501046" y="3340411"/>
            <a:chExt cx="3800214" cy="213080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58F04BE-E60E-465B-B94B-DE68D330E50E}"/>
                </a:ext>
              </a:extLst>
            </p:cNvPr>
            <p:cNvGrpSpPr/>
            <p:nvPr/>
          </p:nvGrpSpPr>
          <p:grpSpPr>
            <a:xfrm>
              <a:off x="6501046" y="3340411"/>
              <a:ext cx="3800214" cy="2130804"/>
              <a:chOff x="775248" y="644626"/>
              <a:chExt cx="3800214" cy="2130804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30370E32-8C56-41A4-B672-AD16CCFED0AD}"/>
                  </a:ext>
                </a:extLst>
              </p:cNvPr>
              <p:cNvGrpSpPr/>
              <p:nvPr/>
            </p:nvGrpSpPr>
            <p:grpSpPr>
              <a:xfrm>
                <a:off x="775248" y="644626"/>
                <a:ext cx="3800214" cy="2130804"/>
                <a:chOff x="755008" y="545284"/>
                <a:chExt cx="4630723" cy="3179427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3CC76FD9-D1A1-4B75-8C31-617D0412DE1C}"/>
                    </a:ext>
                  </a:extLst>
                </p:cNvPr>
                <p:cNvSpPr/>
                <p:nvPr/>
              </p:nvSpPr>
              <p:spPr>
                <a:xfrm>
                  <a:off x="755008" y="545284"/>
                  <a:ext cx="4630723" cy="3179427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F96ABDEB-558E-4CA6-A85B-148ED42D6135}"/>
                    </a:ext>
                  </a:extLst>
                </p:cNvPr>
                <p:cNvSpPr/>
                <p:nvPr/>
              </p:nvSpPr>
              <p:spPr>
                <a:xfrm>
                  <a:off x="853306" y="646936"/>
                  <a:ext cx="4434125" cy="2976122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65515E-984E-42DD-B1D7-DB33BAB5589F}"/>
                  </a:ext>
                </a:extLst>
              </p:cNvPr>
              <p:cNvSpPr txBox="1"/>
              <p:nvPr/>
            </p:nvSpPr>
            <p:spPr>
              <a:xfrm>
                <a:off x="1946246" y="2145547"/>
                <a:ext cx="10318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HU빨강머리 120" panose="02020603020101020101" pitchFamily="18" charset="-127"/>
                    <a:ea typeface="HU빨강머리 120" panose="02020603020101020101" pitchFamily="18" charset="-127"/>
                  </a:rPr>
                  <a:t> </a:t>
                </a:r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B9A86AE-F5C1-472F-8633-E250E8BE2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3995" y="782282"/>
                <a:ext cx="573999" cy="1257074"/>
              </a:xfrm>
              <a:prstGeom prst="rect">
                <a:avLst/>
              </a:prstGeom>
            </p:spPr>
          </p:pic>
        </p:grp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817D71D-7F32-4703-BB74-672C9E55D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942" y="3588020"/>
              <a:ext cx="620205" cy="62020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9834911-9F13-4798-8B3F-5F1DC197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3240" y="3545994"/>
              <a:ext cx="704255" cy="70425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508EBE0-2217-46C0-9424-66CA54E07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963" y="4264236"/>
              <a:ext cx="923160" cy="923160"/>
            </a:xfrm>
            <a:prstGeom prst="rect">
              <a:avLst/>
            </a:prstGeom>
          </p:spPr>
        </p:pic>
        <p:pic>
          <p:nvPicPr>
            <p:cNvPr id="9" name="그래픽 8" descr="텔레비전">
              <a:extLst>
                <a:ext uri="{FF2B5EF4-FFF2-40B4-BE49-F238E27FC236}">
                  <a16:creationId xmlns:a16="http://schemas.microsoft.com/office/drawing/2014/main" id="{065C5424-7507-4803-ABFD-94D872263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38909" y="4507811"/>
              <a:ext cx="704256" cy="704256"/>
            </a:xfrm>
            <a:prstGeom prst="rect">
              <a:avLst/>
            </a:prstGeom>
          </p:spPr>
        </p:pic>
        <p:pic>
          <p:nvPicPr>
            <p:cNvPr id="10" name="그래픽 9" descr="톱니바퀴">
              <a:extLst>
                <a:ext uri="{FF2B5EF4-FFF2-40B4-BE49-F238E27FC236}">
                  <a16:creationId xmlns:a16="http://schemas.microsoft.com/office/drawing/2014/main" id="{8F52E268-CDEE-49FD-BA97-2ECDD3320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90630" y="3410523"/>
              <a:ext cx="429958" cy="429958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723E335-FC0E-4EFE-95B2-2FB5C74BB6A2}"/>
              </a:ext>
            </a:extLst>
          </p:cNvPr>
          <p:cNvGrpSpPr/>
          <p:nvPr/>
        </p:nvGrpSpPr>
        <p:grpSpPr>
          <a:xfrm>
            <a:off x="7645819" y="4106364"/>
            <a:ext cx="3800214" cy="2130804"/>
            <a:chOff x="5822154" y="3584613"/>
            <a:chExt cx="3800214" cy="2130804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FC7F9870-9A72-4E5C-9449-18B4363267CC}"/>
                </a:ext>
              </a:extLst>
            </p:cNvPr>
            <p:cNvGrpSpPr/>
            <p:nvPr/>
          </p:nvGrpSpPr>
          <p:grpSpPr>
            <a:xfrm>
              <a:off x="5822154" y="3584613"/>
              <a:ext cx="3800214" cy="2130804"/>
              <a:chOff x="6501046" y="3340411"/>
              <a:chExt cx="3800214" cy="2130804"/>
            </a:xfrm>
          </p:grpSpPr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F40DA9B8-1BF3-4800-A562-5FA007F8C007}"/>
                  </a:ext>
                </a:extLst>
              </p:cNvPr>
              <p:cNvGrpSpPr/>
              <p:nvPr/>
            </p:nvGrpSpPr>
            <p:grpSpPr>
              <a:xfrm>
                <a:off x="6501046" y="3340411"/>
                <a:ext cx="3800214" cy="2130804"/>
                <a:chOff x="775248" y="644626"/>
                <a:chExt cx="3800214" cy="2130804"/>
              </a:xfrm>
            </p:grpSpPr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1CE2A01F-9382-4356-BC77-7E0EAA14B6BF}"/>
                    </a:ext>
                  </a:extLst>
                </p:cNvPr>
                <p:cNvGrpSpPr/>
                <p:nvPr/>
              </p:nvGrpSpPr>
              <p:grpSpPr>
                <a:xfrm>
                  <a:off x="775248" y="644626"/>
                  <a:ext cx="3800214" cy="2130804"/>
                  <a:chOff x="755008" y="545284"/>
                  <a:chExt cx="4630723" cy="3179427"/>
                </a:xfrm>
              </p:grpSpPr>
              <p:sp>
                <p:nvSpPr>
                  <p:cNvPr id="58" name="직사각형 57">
                    <a:extLst>
                      <a:ext uri="{FF2B5EF4-FFF2-40B4-BE49-F238E27FC236}">
                        <a16:creationId xmlns:a16="http://schemas.microsoft.com/office/drawing/2014/main" id="{2441F27E-3DD5-4963-9F19-D2D9EFF4357C}"/>
                      </a:ext>
                    </a:extLst>
                  </p:cNvPr>
                  <p:cNvSpPr/>
                  <p:nvPr/>
                </p:nvSpPr>
                <p:spPr>
                  <a:xfrm>
                    <a:off x="755008" y="545284"/>
                    <a:ext cx="4630723" cy="3179427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59" name="직사각형 58">
                    <a:extLst>
                      <a:ext uri="{FF2B5EF4-FFF2-40B4-BE49-F238E27FC236}">
                        <a16:creationId xmlns:a16="http://schemas.microsoft.com/office/drawing/2014/main" id="{3F20B828-F38C-45AD-BBE4-5F56EB2307B4}"/>
                      </a:ext>
                    </a:extLst>
                  </p:cNvPr>
                  <p:cNvSpPr/>
                  <p:nvPr/>
                </p:nvSpPr>
                <p:spPr>
                  <a:xfrm>
                    <a:off x="853306" y="646936"/>
                    <a:ext cx="4434125" cy="2976122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642DCC5-ED93-46BD-93EF-BDEB64686BB5}"/>
                    </a:ext>
                  </a:extLst>
                </p:cNvPr>
                <p:cNvSpPr txBox="1"/>
                <p:nvPr/>
              </p:nvSpPr>
              <p:spPr>
                <a:xfrm>
                  <a:off x="1946246" y="2145547"/>
                  <a:ext cx="10318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dirty="0">
                      <a:latin typeface="HU빨강머리 120" panose="02020603020101020101" pitchFamily="18" charset="-127"/>
                      <a:ea typeface="HU빨강머리 120" panose="02020603020101020101" pitchFamily="18" charset="-127"/>
                    </a:rPr>
                    <a:t> </a:t>
                  </a:r>
                </a:p>
              </p:txBody>
            </p:sp>
          </p:grpSp>
          <p:pic>
            <p:nvPicPr>
              <p:cNvPr id="53" name="그래픽 52" descr="텔레비전">
                <a:extLst>
                  <a:ext uri="{FF2B5EF4-FFF2-40B4-BE49-F238E27FC236}">
                    <a16:creationId xmlns:a16="http://schemas.microsoft.com/office/drawing/2014/main" id="{96E8E0DB-8CEA-4B29-8BB3-47593CCB9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049023" y="3838121"/>
                <a:ext cx="704256" cy="704256"/>
              </a:xfrm>
              <a:prstGeom prst="rect">
                <a:avLst/>
              </a:prstGeom>
            </p:spPr>
          </p:pic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753562-20BA-4286-999E-FCC963D2213B}"/>
                </a:ext>
              </a:extLst>
            </p:cNvPr>
            <p:cNvSpPr txBox="1"/>
            <p:nvPr/>
          </p:nvSpPr>
          <p:spPr>
            <a:xfrm>
              <a:off x="6483541" y="4835629"/>
              <a:ext cx="2477436" cy="55399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B0F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방송을 시청합니다</a:t>
              </a:r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pPr algn="ctr"/>
              <a:r>
                <a:rPr lang="ko-KR" altLang="en-US" sz="1000" dirty="0" err="1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시청중에는</a:t>
              </a:r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 감정인식 영상통화가</a:t>
              </a:r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  <a:p>
              <a:pPr algn="ctr"/>
              <a:r>
                <a:rPr lang="ko-KR" altLang="en-US" sz="1000" dirty="0">
                  <a:solidFill>
                    <a:srgbClr val="00B0F0"/>
                  </a:solidFill>
                  <a:latin typeface="HU바르게쓰다 130" panose="02020603020101020101" pitchFamily="18" charset="-127"/>
                  <a:ea typeface="HU바르게쓰다 130" panose="02020603020101020101" pitchFamily="18" charset="-127"/>
                </a:rPr>
                <a:t>중지됩니다</a:t>
              </a:r>
              <a:endParaRPr lang="en-US" altLang="ko-KR" sz="1000" dirty="0">
                <a:solidFill>
                  <a:srgbClr val="00B0F0"/>
                </a:solidFill>
                <a:latin typeface="HU바르게쓰다 130" panose="02020603020101020101" pitchFamily="18" charset="-127"/>
                <a:ea typeface="HU바르게쓰다 130" panose="02020603020101020101" pitchFamily="18" charset="-127"/>
              </a:endParaRPr>
            </a:p>
          </p:txBody>
        </p:sp>
      </p:grp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FC95910-70EE-40FA-9D1A-DCD0C3C59CF2}"/>
              </a:ext>
            </a:extLst>
          </p:cNvPr>
          <p:cNvCxnSpPr>
            <a:cxnSpLocks/>
            <a:stCxn id="8" idx="2"/>
            <a:endCxn id="30" idx="0"/>
          </p:cNvCxnSpPr>
          <p:nvPr/>
        </p:nvCxnSpPr>
        <p:spPr>
          <a:xfrm flipH="1">
            <a:off x="3592896" y="2479957"/>
            <a:ext cx="1675883" cy="171661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FAE2B31-40FC-4894-8DE6-778E79A97822}"/>
              </a:ext>
            </a:extLst>
          </p:cNvPr>
          <p:cNvCxnSpPr>
            <a:cxnSpLocks/>
            <a:stCxn id="9" idx="2"/>
            <a:endCxn id="58" idx="0"/>
          </p:cNvCxnSpPr>
          <p:nvPr/>
        </p:nvCxnSpPr>
        <p:spPr>
          <a:xfrm>
            <a:off x="6647273" y="2504628"/>
            <a:ext cx="2898653" cy="16017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CE01795-2218-4487-89D6-8F6178CFD95A}"/>
              </a:ext>
            </a:extLst>
          </p:cNvPr>
          <p:cNvGrpSpPr/>
          <p:nvPr/>
        </p:nvGrpSpPr>
        <p:grpSpPr>
          <a:xfrm>
            <a:off x="1692789" y="4196571"/>
            <a:ext cx="3800214" cy="2130804"/>
            <a:chOff x="4556155" y="337805"/>
            <a:chExt cx="3800214" cy="2130804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8E432765-C8D7-46B1-9375-C5D425C408E5}"/>
                </a:ext>
              </a:extLst>
            </p:cNvPr>
            <p:cNvGrpSpPr/>
            <p:nvPr/>
          </p:nvGrpSpPr>
          <p:grpSpPr>
            <a:xfrm>
              <a:off x="4556155" y="337805"/>
              <a:ext cx="3800214" cy="2130804"/>
              <a:chOff x="5682605" y="902554"/>
              <a:chExt cx="3800214" cy="2130804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94159DA8-4CAC-487C-ACB8-C48627949606}"/>
                  </a:ext>
                </a:extLst>
              </p:cNvPr>
              <p:cNvGrpSpPr/>
              <p:nvPr/>
            </p:nvGrpSpPr>
            <p:grpSpPr>
              <a:xfrm>
                <a:off x="5682605" y="902554"/>
                <a:ext cx="3800214" cy="2130804"/>
                <a:chOff x="5522081" y="811527"/>
                <a:chExt cx="3800214" cy="2130804"/>
              </a:xfrm>
            </p:grpSpPr>
            <p:grpSp>
              <p:nvGrpSpPr>
                <p:cNvPr id="41" name="그룹 40">
                  <a:extLst>
                    <a:ext uri="{FF2B5EF4-FFF2-40B4-BE49-F238E27FC236}">
                      <a16:creationId xmlns:a16="http://schemas.microsoft.com/office/drawing/2014/main" id="{0073256E-29D3-496C-8F64-2E1C432E6784}"/>
                    </a:ext>
                  </a:extLst>
                </p:cNvPr>
                <p:cNvGrpSpPr/>
                <p:nvPr/>
              </p:nvGrpSpPr>
              <p:grpSpPr>
                <a:xfrm>
                  <a:off x="5522081" y="811527"/>
                  <a:ext cx="3800214" cy="2130804"/>
                  <a:chOff x="5522081" y="811527"/>
                  <a:chExt cx="3800214" cy="2130804"/>
                </a:xfrm>
              </p:grpSpPr>
              <p:grpSp>
                <p:nvGrpSpPr>
                  <p:cNvPr id="40" name="그룹 39">
                    <a:extLst>
                      <a:ext uri="{FF2B5EF4-FFF2-40B4-BE49-F238E27FC236}">
                        <a16:creationId xmlns:a16="http://schemas.microsoft.com/office/drawing/2014/main" id="{F90F6EDE-8857-4315-8183-32A25344C1E3}"/>
                      </a:ext>
                    </a:extLst>
                  </p:cNvPr>
                  <p:cNvGrpSpPr/>
                  <p:nvPr/>
                </p:nvGrpSpPr>
                <p:grpSpPr>
                  <a:xfrm>
                    <a:off x="5522081" y="811527"/>
                    <a:ext cx="3800214" cy="2130804"/>
                    <a:chOff x="5522081" y="811527"/>
                    <a:chExt cx="3800214" cy="2130804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C4AF448-1942-4BA8-9D1D-DEEF0977B3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22081" y="811527"/>
                      <a:ext cx="3800214" cy="2130804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E92A8AC5-AE50-45F2-9967-51290B1D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02749" y="879653"/>
                      <a:ext cx="3638875" cy="1994552"/>
                    </a:xfrm>
                    <a:prstGeom prst="rect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id="{AEE6F610-A21C-47E8-B9EB-31942FC221E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5630828" y="949183"/>
                    <a:ext cx="573999" cy="125707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3" name="그래픽 22" descr="뒤로">
                  <a:extLst>
                    <a:ext uri="{FF2B5EF4-FFF2-40B4-BE49-F238E27FC236}">
                      <a16:creationId xmlns:a16="http://schemas.microsoft.com/office/drawing/2014/main" id="{43D71A64-7EFC-4333-8E88-09DD46DC7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61630" y="2504873"/>
                  <a:ext cx="369332" cy="369332"/>
                </a:xfrm>
                <a:prstGeom prst="rect">
                  <a:avLst/>
                </a:prstGeom>
              </p:spPr>
            </p:pic>
          </p:grp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B28974E1-F1F4-4066-8E76-9C24192FA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4159" y="1314485"/>
                <a:ext cx="923160" cy="923160"/>
              </a:xfrm>
              <a:prstGeom prst="rect">
                <a:avLst/>
              </a:prstGeom>
            </p:spPr>
          </p:pic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71BA204E-E439-482E-913A-8B1FE56553EF}"/>
                  </a:ext>
                </a:extLst>
              </p:cNvPr>
              <p:cNvSpPr/>
              <p:nvPr/>
            </p:nvSpPr>
            <p:spPr>
              <a:xfrm>
                <a:off x="7447495" y="1132779"/>
                <a:ext cx="1541253" cy="28168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42E693E-E8AA-4D2D-854E-0146444EA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82710" y="1481666"/>
                <a:ext cx="1335140" cy="1140051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BA97551-A8F7-4742-99B7-8B69E514BB7F}"/>
                </a:ext>
              </a:extLst>
            </p:cNvPr>
            <p:cNvSpPr txBox="1"/>
            <p:nvPr/>
          </p:nvSpPr>
          <p:spPr>
            <a:xfrm>
              <a:off x="5959606" y="2087977"/>
              <a:ext cx="331104" cy="246221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딸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7EC3D64-BF0E-41F9-8587-51201BA88B87}"/>
                </a:ext>
              </a:extLst>
            </p:cNvPr>
            <p:cNvSpPr txBox="1"/>
            <p:nvPr/>
          </p:nvSpPr>
          <p:spPr>
            <a:xfrm>
              <a:off x="6290710" y="2087977"/>
              <a:ext cx="471286" cy="246221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/>
                <a:t>아들</a:t>
              </a:r>
              <a:endParaRPr lang="ko-KR" alt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89DE53-5259-40F1-BA63-7EA354247F36}"/>
                </a:ext>
              </a:extLst>
            </p:cNvPr>
            <p:cNvSpPr txBox="1"/>
            <p:nvPr/>
          </p:nvSpPr>
          <p:spPr>
            <a:xfrm>
              <a:off x="6761996" y="2087976"/>
              <a:ext cx="492423" cy="246221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손녀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E3D533-780C-44AA-8781-D1961E718A51}"/>
                </a:ext>
              </a:extLst>
            </p:cNvPr>
            <p:cNvSpPr txBox="1"/>
            <p:nvPr/>
          </p:nvSpPr>
          <p:spPr>
            <a:xfrm>
              <a:off x="7254419" y="2087976"/>
              <a:ext cx="492423" cy="246221"/>
            </a:xfrm>
            <a:prstGeom prst="rect">
              <a:avLst/>
            </a:prstGeom>
            <a:noFill/>
            <a:ln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dirty="0"/>
                <a:t>손자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7232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B8A21-A502-470D-B1C6-4D4DEEEE5A58}"/>
              </a:ext>
            </a:extLst>
          </p:cNvPr>
          <p:cNvSpPr txBox="1"/>
          <p:nvPr/>
        </p:nvSpPr>
        <p:spPr>
          <a:xfrm>
            <a:off x="4696691" y="761543"/>
            <a:ext cx="7495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HTA (hierarchical task analysis)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75E7A-ED5F-44EF-B01C-20305788E1C1}"/>
              </a:ext>
            </a:extLst>
          </p:cNvPr>
          <p:cNvSpPr txBox="1"/>
          <p:nvPr/>
        </p:nvSpPr>
        <p:spPr>
          <a:xfrm>
            <a:off x="130284" y="2931001"/>
            <a:ext cx="51883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Conceptual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6FF74-70FA-4A39-BC43-CE3062AB7125}"/>
              </a:ext>
            </a:extLst>
          </p:cNvPr>
          <p:cNvSpPr txBox="1"/>
          <p:nvPr/>
        </p:nvSpPr>
        <p:spPr>
          <a:xfrm>
            <a:off x="4478166" y="2931001"/>
            <a:ext cx="7495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Wire Frame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95DC79-23E8-4253-9722-F9E666CAF024}"/>
              </a:ext>
            </a:extLst>
          </p:cNvPr>
          <p:cNvSpPr txBox="1"/>
          <p:nvPr/>
        </p:nvSpPr>
        <p:spPr>
          <a:xfrm>
            <a:off x="4478165" y="4374319"/>
            <a:ext cx="7495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rgbClr val="FF00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Work flow</a:t>
            </a:r>
          </a:p>
        </p:txBody>
      </p:sp>
    </p:spTree>
    <p:extLst>
      <p:ext uri="{BB962C8B-B14F-4D97-AF65-F5344CB8AC3E}">
        <p14:creationId xmlns:p14="http://schemas.microsoft.com/office/powerpoint/2010/main" val="2507353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>
            <a:extLst>
              <a:ext uri="{FF2B5EF4-FFF2-40B4-BE49-F238E27FC236}">
                <a16:creationId xmlns:a16="http://schemas.microsoft.com/office/drawing/2014/main" id="{162BE212-4ADB-4A7D-8493-3CDD497DE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670" y="150339"/>
            <a:ext cx="2148660" cy="1208192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B674AB7D-0422-44A2-9722-C46F5A0A1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04" y="2072796"/>
            <a:ext cx="2151339" cy="1208192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1594D982-E9EC-413F-B229-427C748D6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155" y="2072796"/>
            <a:ext cx="2148660" cy="1208192"/>
          </a:xfrm>
          <a:prstGeom prst="rect">
            <a:avLst/>
          </a:prstGeom>
        </p:spPr>
      </p:pic>
      <p:pic>
        <p:nvPicPr>
          <p:cNvPr id="147" name="그림 146">
            <a:extLst>
              <a:ext uri="{FF2B5EF4-FFF2-40B4-BE49-F238E27FC236}">
                <a16:creationId xmlns:a16="http://schemas.microsoft.com/office/drawing/2014/main" id="{054C1AD0-7734-4D68-977E-871BF7AD5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495" y="4605752"/>
            <a:ext cx="2148660" cy="1208192"/>
          </a:xfrm>
          <a:prstGeom prst="rect">
            <a:avLst/>
          </a:prstGeom>
        </p:spPr>
      </p:pic>
      <p:pic>
        <p:nvPicPr>
          <p:cNvPr id="196" name="그림 195">
            <a:extLst>
              <a:ext uri="{FF2B5EF4-FFF2-40B4-BE49-F238E27FC236}">
                <a16:creationId xmlns:a16="http://schemas.microsoft.com/office/drawing/2014/main" id="{F26BA743-EB64-4FA3-85E6-0708B58BC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514" y="2072796"/>
            <a:ext cx="2151339" cy="12101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2EBFDE2-C65C-4E02-AB35-E3B3816A9D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5136" y="2072367"/>
            <a:ext cx="2148660" cy="1208192"/>
          </a:xfrm>
          <a:prstGeom prst="rect">
            <a:avLst/>
          </a:prstGeom>
        </p:spPr>
      </p:pic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C1ED8DE-9B37-4851-B446-81A547075D90}"/>
              </a:ext>
            </a:extLst>
          </p:cNvPr>
          <p:cNvCxnSpPr>
            <a:cxnSpLocks/>
            <a:stCxn id="50" idx="2"/>
            <a:endCxn id="84" idx="0"/>
          </p:cNvCxnSpPr>
          <p:nvPr/>
        </p:nvCxnSpPr>
        <p:spPr>
          <a:xfrm flipH="1">
            <a:off x="1433874" y="1358531"/>
            <a:ext cx="4662126" cy="7142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DA1365B3-E8D9-481F-A0C4-8FA78DA91F0A}"/>
              </a:ext>
            </a:extLst>
          </p:cNvPr>
          <p:cNvCxnSpPr>
            <a:cxnSpLocks/>
            <a:stCxn id="50" idx="2"/>
            <a:endCxn id="196" idx="0"/>
          </p:cNvCxnSpPr>
          <p:nvPr/>
        </p:nvCxnSpPr>
        <p:spPr>
          <a:xfrm flipH="1">
            <a:off x="4558184" y="1358531"/>
            <a:ext cx="1537816" cy="7142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AC4CD836-CDF8-430F-948D-FB3D4FEC5583}"/>
              </a:ext>
            </a:extLst>
          </p:cNvPr>
          <p:cNvCxnSpPr>
            <a:cxnSpLocks/>
            <a:stCxn id="50" idx="2"/>
            <a:endCxn id="3" idx="0"/>
          </p:cNvCxnSpPr>
          <p:nvPr/>
        </p:nvCxnSpPr>
        <p:spPr>
          <a:xfrm>
            <a:off x="6096000" y="1358531"/>
            <a:ext cx="4663466" cy="71383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24083E94-3060-46E6-99F7-E47D8F2E8732}"/>
              </a:ext>
            </a:extLst>
          </p:cNvPr>
          <p:cNvCxnSpPr>
            <a:cxnSpLocks/>
            <a:stCxn id="131" idx="2"/>
            <a:endCxn id="147" idx="0"/>
          </p:cNvCxnSpPr>
          <p:nvPr/>
        </p:nvCxnSpPr>
        <p:spPr>
          <a:xfrm flipH="1">
            <a:off x="5508825" y="3280988"/>
            <a:ext cx="2148660" cy="132476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C3C02050-FA30-4CAE-90B4-631642F2807F}"/>
              </a:ext>
            </a:extLst>
          </p:cNvPr>
          <p:cNvCxnSpPr>
            <a:cxnSpLocks/>
            <a:stCxn id="131" idx="2"/>
            <a:endCxn id="8" idx="0"/>
          </p:cNvCxnSpPr>
          <p:nvPr/>
        </p:nvCxnSpPr>
        <p:spPr>
          <a:xfrm>
            <a:off x="7657485" y="3280988"/>
            <a:ext cx="632908" cy="13243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764F19B-01FB-4A47-AE4A-DEC7B0FE4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631" y="4605752"/>
            <a:ext cx="2147897" cy="120819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C04C722-EF1F-4195-9A68-AEC5C90EB7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063" y="4605323"/>
            <a:ext cx="2148660" cy="1208621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F401A08-59E0-4460-A3AB-E588355D8B16}"/>
              </a:ext>
            </a:extLst>
          </p:cNvPr>
          <p:cNvCxnSpPr>
            <a:cxnSpLocks/>
            <a:stCxn id="50" idx="2"/>
            <a:endCxn id="131" idx="0"/>
          </p:cNvCxnSpPr>
          <p:nvPr/>
        </p:nvCxnSpPr>
        <p:spPr>
          <a:xfrm>
            <a:off x="6096000" y="1358531"/>
            <a:ext cx="1561485" cy="7142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365BF09F-EAB7-4159-B64B-EA5708471D9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657485" y="3281417"/>
            <a:ext cx="3414095" cy="132433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018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 descr="텍스트이(가) 표시된 사진&#10;&#10;자동 생성된 설명">
            <a:extLst>
              <a:ext uri="{FF2B5EF4-FFF2-40B4-BE49-F238E27FC236}">
                <a16:creationId xmlns:a16="http://schemas.microsoft.com/office/drawing/2014/main" id="{F893F23D-69D8-4A35-8829-96B98FFCA6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941" y="3443152"/>
            <a:ext cx="2147899" cy="1208193"/>
          </a:xfrm>
          <a:prstGeom prst="rect">
            <a:avLst/>
          </a:prstGeom>
        </p:spPr>
      </p:pic>
      <p:pic>
        <p:nvPicPr>
          <p:cNvPr id="89" name="그림 88" descr="텍스트이(가) 표시된 사진&#10;&#10;자동 생성된 설명">
            <a:extLst>
              <a:ext uri="{FF2B5EF4-FFF2-40B4-BE49-F238E27FC236}">
                <a16:creationId xmlns:a16="http://schemas.microsoft.com/office/drawing/2014/main" id="{959D75F1-AC1A-4322-909C-A15C17506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014" y="3435209"/>
            <a:ext cx="2147897" cy="1208192"/>
          </a:xfrm>
          <a:prstGeom prst="rect">
            <a:avLst/>
          </a:prstGeom>
        </p:spPr>
      </p:pic>
      <p:pic>
        <p:nvPicPr>
          <p:cNvPr id="86" name="그림 85" descr="텍스트이(가) 표시된 사진&#10;&#10;자동 생성된 설명">
            <a:extLst>
              <a:ext uri="{FF2B5EF4-FFF2-40B4-BE49-F238E27FC236}">
                <a16:creationId xmlns:a16="http://schemas.microsoft.com/office/drawing/2014/main" id="{52330FFD-FFD3-4E03-BD94-F622B3498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0" y="3443153"/>
            <a:ext cx="2147897" cy="1208192"/>
          </a:xfrm>
          <a:prstGeom prst="rect">
            <a:avLst/>
          </a:prstGeom>
        </p:spPr>
      </p:pic>
      <p:pic>
        <p:nvPicPr>
          <p:cNvPr id="94" name="그림 93" descr="텍스트이(가) 표시된 사진&#10;&#10;자동 생성된 설명">
            <a:extLst>
              <a:ext uri="{FF2B5EF4-FFF2-40B4-BE49-F238E27FC236}">
                <a16:creationId xmlns:a16="http://schemas.microsoft.com/office/drawing/2014/main" id="{240EAE45-1F9C-4DB1-BA1E-0CFA45AA7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772" y="3429000"/>
            <a:ext cx="2147899" cy="1208193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E31FE10-BA8F-422F-9221-57B0AA356B40}"/>
              </a:ext>
            </a:extLst>
          </p:cNvPr>
          <p:cNvSpPr/>
          <p:nvPr/>
        </p:nvSpPr>
        <p:spPr>
          <a:xfrm>
            <a:off x="4937334" y="709816"/>
            <a:ext cx="2317332" cy="140693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17E21E16-613A-4F24-9957-68E734877B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15" y="855599"/>
            <a:ext cx="1115370" cy="1115370"/>
          </a:xfrm>
          <a:prstGeom prst="rect">
            <a:avLst/>
          </a:prstGeom>
        </p:spPr>
      </p:pic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26949984-0ED6-4BAA-9CB8-E2A0F94DAF14}"/>
              </a:ext>
            </a:extLst>
          </p:cNvPr>
          <p:cNvCxnSpPr>
            <a:cxnSpLocks/>
            <a:stCxn id="105" idx="2"/>
            <a:endCxn id="86" idx="0"/>
          </p:cNvCxnSpPr>
          <p:nvPr/>
        </p:nvCxnSpPr>
        <p:spPr>
          <a:xfrm flipH="1">
            <a:off x="1528819" y="2116752"/>
            <a:ext cx="4567181" cy="132640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8" name="직선 화살표 연결선 117">
            <a:extLst>
              <a:ext uri="{FF2B5EF4-FFF2-40B4-BE49-F238E27FC236}">
                <a16:creationId xmlns:a16="http://schemas.microsoft.com/office/drawing/2014/main" id="{35E697BC-F8A0-4249-BF8C-A5C704A649CC}"/>
              </a:ext>
            </a:extLst>
          </p:cNvPr>
          <p:cNvCxnSpPr>
            <a:cxnSpLocks/>
            <a:stCxn id="105" idx="2"/>
            <a:endCxn id="82" idx="0"/>
          </p:cNvCxnSpPr>
          <p:nvPr/>
        </p:nvCxnSpPr>
        <p:spPr>
          <a:xfrm flipH="1">
            <a:off x="4579891" y="2116752"/>
            <a:ext cx="1516109" cy="13264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직선 화살표 연결선 118">
            <a:extLst>
              <a:ext uri="{FF2B5EF4-FFF2-40B4-BE49-F238E27FC236}">
                <a16:creationId xmlns:a16="http://schemas.microsoft.com/office/drawing/2014/main" id="{2607DC91-4B14-4ACB-93CD-2450DB7CEEE1}"/>
              </a:ext>
            </a:extLst>
          </p:cNvPr>
          <p:cNvCxnSpPr>
            <a:cxnSpLocks/>
            <a:stCxn id="105" idx="2"/>
            <a:endCxn id="94" idx="0"/>
          </p:cNvCxnSpPr>
          <p:nvPr/>
        </p:nvCxnSpPr>
        <p:spPr>
          <a:xfrm>
            <a:off x="6096000" y="2116752"/>
            <a:ext cx="4507722" cy="131224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09E4B5B1-A820-4A2B-848B-F1D73751DE97}"/>
              </a:ext>
            </a:extLst>
          </p:cNvPr>
          <p:cNvCxnSpPr>
            <a:cxnSpLocks/>
            <a:stCxn id="105" idx="2"/>
            <a:endCxn id="89" idx="0"/>
          </p:cNvCxnSpPr>
          <p:nvPr/>
        </p:nvCxnSpPr>
        <p:spPr>
          <a:xfrm>
            <a:off x="6096000" y="2116752"/>
            <a:ext cx="1534963" cy="131845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743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BE55A-DC53-4553-8B2D-C94D0252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참고문헌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B0707-B44D-46BB-9121-48E6BF17E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고독사 할머니</a:t>
            </a:r>
            <a:r>
              <a:rPr lang="en-US" altLang="ko-KR" dirty="0">
                <a:solidFill>
                  <a:schemeClr val="bg1"/>
                </a:solidFill>
              </a:rPr>
              <a:t>' 5</a:t>
            </a:r>
            <a:r>
              <a:rPr lang="ko-KR" altLang="en-US" dirty="0" err="1">
                <a:solidFill>
                  <a:schemeClr val="bg1"/>
                </a:solidFill>
              </a:rPr>
              <a:t>년만에</a:t>
            </a:r>
            <a:r>
              <a:rPr lang="ko-KR" altLang="en-US" dirty="0">
                <a:solidFill>
                  <a:schemeClr val="bg1"/>
                </a:solidFill>
              </a:rPr>
              <a:t> 발견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겨울옷</a:t>
            </a:r>
            <a:r>
              <a:rPr lang="ko-KR" altLang="en-US" dirty="0">
                <a:solidFill>
                  <a:schemeClr val="bg1"/>
                </a:solidFill>
              </a:rPr>
              <a:t> 껴입은 채로 숨져</a:t>
            </a:r>
            <a:r>
              <a:rPr lang="en-US" altLang="ko-KR" dirty="0">
                <a:solidFill>
                  <a:schemeClr val="bg1"/>
                </a:solidFill>
              </a:rPr>
              <a:t>,MBC News,2013.10.1(</a:t>
            </a:r>
            <a:r>
              <a:rPr lang="en-US" altLang="ko-KR" dirty="0">
                <a:solidFill>
                  <a:schemeClr val="bg1"/>
                </a:solidFill>
                <a:hlinkClick r:id="rId2"/>
              </a:rPr>
              <a:t>https://www.youtube.com/watch?v=r4CmJkDNGNs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[</a:t>
            </a:r>
            <a:r>
              <a:rPr lang="ko-KR" altLang="en-US" dirty="0">
                <a:solidFill>
                  <a:schemeClr val="bg1"/>
                </a:solidFill>
              </a:rPr>
              <a:t>단독</a:t>
            </a:r>
            <a:r>
              <a:rPr lang="en-US" altLang="ko-KR" dirty="0">
                <a:solidFill>
                  <a:schemeClr val="bg1"/>
                </a:solidFill>
              </a:rPr>
              <a:t>] </a:t>
            </a:r>
            <a:r>
              <a:rPr lang="ko-KR" altLang="en-US" dirty="0">
                <a:solidFill>
                  <a:schemeClr val="bg1"/>
                </a:solidFill>
              </a:rPr>
              <a:t>우유 배달원 신고로 발견</a:t>
            </a:r>
            <a:r>
              <a:rPr lang="en-US" altLang="ko-KR" dirty="0">
                <a:solidFill>
                  <a:schemeClr val="bg1"/>
                </a:solidFill>
              </a:rPr>
              <a:t>...</a:t>
            </a:r>
            <a:r>
              <a:rPr lang="ko-KR" altLang="en-US" dirty="0">
                <a:solidFill>
                  <a:schemeClr val="bg1"/>
                </a:solidFill>
              </a:rPr>
              <a:t>코로나</a:t>
            </a:r>
            <a:r>
              <a:rPr lang="en-US" altLang="ko-KR" dirty="0">
                <a:solidFill>
                  <a:schemeClr val="bg1"/>
                </a:solidFill>
              </a:rPr>
              <a:t>19 </a:t>
            </a:r>
            <a:r>
              <a:rPr lang="ko-KR" altLang="en-US" dirty="0">
                <a:solidFill>
                  <a:schemeClr val="bg1"/>
                </a:solidFill>
              </a:rPr>
              <a:t>속 </a:t>
            </a:r>
            <a:r>
              <a:rPr lang="en-US" altLang="ko-KR" dirty="0">
                <a:solidFill>
                  <a:schemeClr val="bg1"/>
                </a:solidFill>
              </a:rPr>
              <a:t>60</a:t>
            </a:r>
            <a:r>
              <a:rPr lang="ko-KR" altLang="en-US" dirty="0">
                <a:solidFill>
                  <a:schemeClr val="bg1"/>
                </a:solidFill>
              </a:rPr>
              <a:t>대 고독사</a:t>
            </a:r>
            <a:r>
              <a:rPr lang="en-US" altLang="ko-KR" dirty="0">
                <a:solidFill>
                  <a:schemeClr val="bg1"/>
                </a:solidFill>
              </a:rPr>
              <a:t>, YTN,2020.9.19(</a:t>
            </a: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https://www.youtube.com/watch?v=F63tJgGzZ0k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30</a:t>
            </a:r>
            <a:r>
              <a:rPr lang="ko-KR" altLang="en-US" dirty="0">
                <a:solidFill>
                  <a:schemeClr val="bg1"/>
                </a:solidFill>
              </a:rPr>
              <a:t>대 여성 고독사</a:t>
            </a:r>
            <a:r>
              <a:rPr lang="en-US" altLang="ko-KR" dirty="0">
                <a:solidFill>
                  <a:schemeClr val="bg1"/>
                </a:solidFill>
              </a:rPr>
              <a:t>…</a:t>
            </a:r>
            <a:r>
              <a:rPr lang="ko-KR" altLang="en-US" dirty="0" err="1">
                <a:solidFill>
                  <a:schemeClr val="bg1"/>
                </a:solidFill>
              </a:rPr>
              <a:t>젊은층</a:t>
            </a:r>
            <a:r>
              <a:rPr lang="ko-KR" altLang="en-US" dirty="0">
                <a:solidFill>
                  <a:schemeClr val="bg1"/>
                </a:solidFill>
              </a:rPr>
              <a:t> 고독사 대책 없다</a:t>
            </a:r>
            <a:r>
              <a:rPr lang="en-US" altLang="ko-KR" dirty="0">
                <a:solidFill>
                  <a:schemeClr val="bg1"/>
                </a:solidFill>
              </a:rPr>
              <a:t>,KBS</a:t>
            </a:r>
            <a:r>
              <a:rPr lang="ko-KR" altLang="en-US" dirty="0">
                <a:solidFill>
                  <a:schemeClr val="bg1"/>
                </a:solidFill>
              </a:rPr>
              <a:t>뉴스</a:t>
            </a:r>
            <a:r>
              <a:rPr lang="en-US" altLang="ko-KR" dirty="0">
                <a:solidFill>
                  <a:schemeClr val="bg1"/>
                </a:solidFill>
              </a:rPr>
              <a:t>(News),2019.07.31(</a:t>
            </a:r>
            <a:r>
              <a:rPr lang="en-US" altLang="ko-KR" dirty="0">
                <a:solidFill>
                  <a:schemeClr val="bg1"/>
                </a:solidFill>
                <a:hlinkClick r:id="rId4"/>
              </a:rPr>
              <a:t>https://www.youtube.com/watch?v=zqVN7EU2qQE&amp;t=2s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고주영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김현기</a:t>
            </a:r>
            <a:r>
              <a:rPr lang="en-US" altLang="ko-KR" dirty="0">
                <a:solidFill>
                  <a:schemeClr val="bg1"/>
                </a:solidFill>
              </a:rPr>
              <a:t>. (2014). [</a:t>
            </a:r>
            <a:r>
              <a:rPr lang="ko-KR" altLang="en-US" dirty="0">
                <a:solidFill>
                  <a:schemeClr val="bg1"/>
                </a:solidFill>
              </a:rPr>
              <a:t>독거 노인의 응급 상황 인식을 위한 모니터링 시스템에 관한 연구</a:t>
            </a:r>
            <a:r>
              <a:rPr lang="en-US" altLang="ko-KR" dirty="0">
                <a:solidFill>
                  <a:schemeClr val="bg1"/>
                </a:solidFill>
              </a:rPr>
              <a:t>]. </a:t>
            </a:r>
            <a:r>
              <a:rPr lang="ko-KR" altLang="en-US" dirty="0" err="1">
                <a:solidFill>
                  <a:schemeClr val="bg1"/>
                </a:solidFill>
              </a:rPr>
              <a:t>한국정보기술학회논문지</a:t>
            </a:r>
            <a:r>
              <a:rPr lang="en-US" altLang="ko-KR" dirty="0">
                <a:solidFill>
                  <a:schemeClr val="bg1"/>
                </a:solidFill>
              </a:rPr>
              <a:t>, 12(3), 61-68.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이선우 외 </a:t>
            </a:r>
            <a:r>
              <a:rPr lang="en-US" altLang="ko-KR" dirty="0">
                <a:solidFill>
                  <a:schemeClr val="bg1"/>
                </a:solidFill>
              </a:rPr>
              <a:t>3</a:t>
            </a:r>
            <a:r>
              <a:rPr lang="ko-KR" altLang="en-US" dirty="0">
                <a:solidFill>
                  <a:schemeClr val="bg1"/>
                </a:solidFill>
              </a:rPr>
              <a:t>인</a:t>
            </a:r>
            <a:r>
              <a:rPr lang="en-US" altLang="ko-KR" dirty="0">
                <a:solidFill>
                  <a:schemeClr val="bg1"/>
                </a:solidFill>
              </a:rPr>
              <a:t>. (2009). [</a:t>
            </a:r>
            <a:r>
              <a:rPr lang="ko-KR" altLang="en-US" dirty="0">
                <a:solidFill>
                  <a:schemeClr val="bg1"/>
                </a:solidFill>
              </a:rPr>
              <a:t>한림 지킴이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독거노인 일상 활동 원격 모니터링 시스템</a:t>
            </a:r>
            <a:r>
              <a:rPr lang="en-US" altLang="ko-KR" dirty="0">
                <a:solidFill>
                  <a:schemeClr val="bg1"/>
                </a:solidFill>
              </a:rPr>
              <a:t>]. </a:t>
            </a:r>
            <a:r>
              <a:rPr lang="ko-KR" altLang="en-US" dirty="0" err="1">
                <a:solidFill>
                  <a:schemeClr val="bg1"/>
                </a:solidFill>
              </a:rPr>
              <a:t>정보과학회논문지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컴퓨팅의 실제 및 레터</a:t>
            </a:r>
            <a:r>
              <a:rPr lang="en-US" altLang="ko-KR" dirty="0">
                <a:solidFill>
                  <a:schemeClr val="bg1"/>
                </a:solidFill>
              </a:rPr>
              <a:t>, 15(4), 244-254.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(2018. 4.). [</a:t>
            </a:r>
            <a:r>
              <a:rPr lang="ko-KR" altLang="en-US" dirty="0">
                <a:solidFill>
                  <a:schemeClr val="bg1"/>
                </a:solidFill>
              </a:rPr>
              <a:t>제</a:t>
            </a: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차 독거노인 종합지원대책</a:t>
            </a:r>
            <a:r>
              <a:rPr lang="en-US" altLang="ko-KR" dirty="0">
                <a:solidFill>
                  <a:schemeClr val="bg1"/>
                </a:solidFill>
              </a:rPr>
              <a:t>('18~'22)]. </a:t>
            </a:r>
            <a:r>
              <a:rPr lang="ko-KR" altLang="en-US" dirty="0">
                <a:solidFill>
                  <a:schemeClr val="bg1"/>
                </a:solidFill>
              </a:rPr>
              <a:t>보건복지부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주채린</a:t>
            </a:r>
            <a:r>
              <a:rPr lang="ko-KR" altLang="en-US" dirty="0">
                <a:solidFill>
                  <a:schemeClr val="bg1"/>
                </a:solidFill>
              </a:rPr>
              <a:t> 외 </a:t>
            </a:r>
            <a:r>
              <a:rPr lang="en-US" altLang="ko-KR" dirty="0">
                <a:solidFill>
                  <a:schemeClr val="bg1"/>
                </a:solidFill>
              </a:rPr>
              <a:t>5</a:t>
            </a:r>
            <a:r>
              <a:rPr lang="ko-KR" altLang="en-US" dirty="0">
                <a:solidFill>
                  <a:schemeClr val="bg1"/>
                </a:solidFill>
              </a:rPr>
              <a:t>인</a:t>
            </a:r>
            <a:r>
              <a:rPr lang="en-US" altLang="ko-KR" dirty="0">
                <a:solidFill>
                  <a:schemeClr val="bg1"/>
                </a:solidFill>
              </a:rPr>
              <a:t>. (2019). </a:t>
            </a:r>
            <a:r>
              <a:rPr lang="ko-KR" altLang="en-US" dirty="0">
                <a:solidFill>
                  <a:schemeClr val="bg1"/>
                </a:solidFill>
              </a:rPr>
              <a:t>울산대학교 의과대학 서울아산병원 가정의학교실</a:t>
            </a:r>
            <a:r>
              <a:rPr lang="en-US" altLang="ko-KR" dirty="0">
                <a:solidFill>
                  <a:schemeClr val="bg1"/>
                </a:solidFill>
              </a:rPr>
              <a:t>. [</a:t>
            </a:r>
            <a:r>
              <a:rPr lang="ko-KR" altLang="en-US" dirty="0">
                <a:solidFill>
                  <a:schemeClr val="bg1"/>
                </a:solidFill>
              </a:rPr>
              <a:t>한국 독거 노인에서의 건강 행태 및 생활 양상</a:t>
            </a:r>
            <a:r>
              <a:rPr lang="en-US" altLang="ko-KR" dirty="0">
                <a:solidFill>
                  <a:schemeClr val="bg1"/>
                </a:solidFill>
              </a:rPr>
              <a:t>]. KJFP Original Article, 9(3), 247-253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이금룡</a:t>
            </a:r>
            <a:r>
              <a:rPr lang="ko-KR" altLang="en-US" dirty="0">
                <a:solidFill>
                  <a:schemeClr val="bg1"/>
                </a:solidFill>
              </a:rPr>
              <a:t> 외 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ko-KR" altLang="en-US" dirty="0">
                <a:solidFill>
                  <a:schemeClr val="bg1"/>
                </a:solidFill>
              </a:rPr>
              <a:t>인</a:t>
            </a:r>
            <a:r>
              <a:rPr lang="en-US" altLang="ko-KR" dirty="0">
                <a:solidFill>
                  <a:schemeClr val="bg1"/>
                </a:solidFill>
              </a:rPr>
              <a:t>, (2013). </a:t>
            </a:r>
            <a:r>
              <a:rPr lang="ko-KR" altLang="en-US" dirty="0">
                <a:solidFill>
                  <a:schemeClr val="bg1"/>
                </a:solidFill>
              </a:rPr>
              <a:t>상명대학교</a:t>
            </a:r>
            <a:r>
              <a:rPr lang="en-US" altLang="ko-KR" dirty="0">
                <a:solidFill>
                  <a:schemeClr val="bg1"/>
                </a:solidFill>
              </a:rPr>
              <a:t>. [</a:t>
            </a:r>
            <a:r>
              <a:rPr lang="ko-KR" altLang="en-US" dirty="0">
                <a:solidFill>
                  <a:schemeClr val="bg1"/>
                </a:solidFill>
              </a:rPr>
              <a:t>독거노인의 자살생각에 영향을 미치는 주요 </a:t>
            </a:r>
            <a:r>
              <a:rPr lang="ko-KR" altLang="en-US" dirty="0" err="1">
                <a:solidFill>
                  <a:schemeClr val="bg1"/>
                </a:solidFill>
              </a:rPr>
              <a:t>변인에</a:t>
            </a:r>
            <a:r>
              <a:rPr lang="ko-KR" altLang="en-US" dirty="0">
                <a:solidFill>
                  <a:schemeClr val="bg1"/>
                </a:solidFill>
              </a:rPr>
              <a:t> 관한 연구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</a:rPr>
              <a:t>사회적 지지의 직접 및 간접 효과를 중심으로</a:t>
            </a:r>
            <a:r>
              <a:rPr lang="en-US" altLang="ko-KR" dirty="0">
                <a:solidFill>
                  <a:schemeClr val="bg1"/>
                </a:solidFill>
              </a:rPr>
              <a:t>]. </a:t>
            </a:r>
            <a:r>
              <a:rPr lang="ko-KR" altLang="en-US" dirty="0">
                <a:solidFill>
                  <a:schemeClr val="bg1"/>
                </a:solidFill>
              </a:rPr>
              <a:t>보건사회연구지 </a:t>
            </a:r>
            <a:r>
              <a:rPr lang="en-US" altLang="ko-KR" dirty="0">
                <a:solidFill>
                  <a:schemeClr val="bg1"/>
                </a:solidFill>
              </a:rPr>
              <a:t>33(1), 162-189</a:t>
            </a: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3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DCD69D-06D9-4A5C-8ECC-35997FDCB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5939" y="1602599"/>
            <a:ext cx="6903676" cy="365280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391811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BE55A-DC53-4553-8B2D-C94D0252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참고</a:t>
            </a:r>
            <a:r>
              <a:rPr lang="en-US" altLang="ko-KR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API</a:t>
            </a:r>
            <a:endParaRPr lang="ko-KR" altLang="en-US" dirty="0">
              <a:solidFill>
                <a:schemeClr val="bg1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B0707-B44D-46BB-9121-48E6BF17E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>
                <a:solidFill>
                  <a:schemeClr val="bg1"/>
                </a:solidFill>
              </a:rPr>
              <a:t>heartpy</a:t>
            </a:r>
            <a:r>
              <a:rPr lang="en-US" altLang="ko-KR" dirty="0">
                <a:solidFill>
                  <a:schemeClr val="bg1"/>
                </a:solidFill>
              </a:rPr>
              <a:t>(PPG </a:t>
            </a:r>
            <a:r>
              <a:rPr lang="ko-KR" altLang="en-US" dirty="0">
                <a:solidFill>
                  <a:schemeClr val="bg1"/>
                </a:solidFill>
              </a:rPr>
              <a:t>모듈</a:t>
            </a:r>
            <a:r>
              <a:rPr lang="en-US" altLang="ko-KR" dirty="0">
                <a:solidFill>
                  <a:schemeClr val="bg1"/>
                </a:solidFill>
              </a:rPr>
              <a:t>) https://github.com/paulvangentcom/heartrate_analysis_python/blob/master/examples/1_regular_PPG/Analysing_a_PPG_signal.ipyn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표정인식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>
                <a:solidFill>
                  <a:schemeClr val="bg1"/>
                </a:solidFill>
              </a:rPr>
              <a:t>https</a:t>
            </a:r>
            <a:r>
              <a:rPr lang="en-US" altLang="ko-KR" dirty="0">
                <a:solidFill>
                  <a:schemeClr val="bg1"/>
                </a:solidFill>
              </a:rPr>
              <a:t>://m.blog.naver.com/roboholic84/221633210887</a:t>
            </a: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표정인식 </a:t>
            </a:r>
            <a:r>
              <a:rPr lang="en-US" altLang="ko-KR" dirty="0" err="1">
                <a:solidFill>
                  <a:schemeClr val="bg1"/>
                </a:solidFill>
              </a:rPr>
              <a:t>api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원본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</a:rPr>
              <a:t>apihttps://github.com/omar178/Emotion-recognition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921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9DCD69D-06D9-4A5C-8ECC-35997FDC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39" y="1587482"/>
            <a:ext cx="6903676" cy="368303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858404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B8A21-A502-470D-B1C6-4D4DEEEE5A58}"/>
              </a:ext>
            </a:extLst>
          </p:cNvPr>
          <p:cNvSpPr txBox="1"/>
          <p:nvPr/>
        </p:nvSpPr>
        <p:spPr>
          <a:xfrm>
            <a:off x="2080725" y="2613392"/>
            <a:ext cx="26436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For </a:t>
            </a:r>
            <a:r>
              <a:rPr lang="en-US" altLang="ko-KR" sz="5000" u="sng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what? </a:t>
            </a:r>
            <a:r>
              <a:rPr lang="en-US" altLang="ko-KR" sz="5000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	</a:t>
            </a:r>
            <a:r>
              <a:rPr lang="en-US" altLang="ko-KR" sz="5000" u="sng" dirty="0">
                <a:solidFill>
                  <a:schemeClr val="accent2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why?</a:t>
            </a:r>
            <a:endParaRPr lang="ko-KR" altLang="en-US" sz="5000" u="sng" dirty="0">
              <a:solidFill>
                <a:schemeClr val="accent2"/>
              </a:solidFill>
              <a:latin typeface="HU빨강머리 120" panose="02020603020101020101" pitchFamily="18" charset="-127"/>
              <a:ea typeface="HU빨강머리 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25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F1820C-785E-4005-867D-2182F278BDA3}"/>
              </a:ext>
            </a:extLst>
          </p:cNvPr>
          <p:cNvSpPr txBox="1"/>
          <p:nvPr/>
        </p:nvSpPr>
        <p:spPr>
          <a:xfrm>
            <a:off x="4575131" y="569078"/>
            <a:ext cx="3059663" cy="861774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dirty="0">
                <a:solidFill>
                  <a:srgbClr val="92D05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Lifestyle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24B8E-4200-4012-8169-8A5101AF9D55}"/>
              </a:ext>
            </a:extLst>
          </p:cNvPr>
          <p:cNvSpPr txBox="1"/>
          <p:nvPr/>
        </p:nvSpPr>
        <p:spPr>
          <a:xfrm>
            <a:off x="4575132" y="5107721"/>
            <a:ext cx="3059662" cy="83099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FF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comfortable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971D4-499C-4270-891D-779FFABCE0C1}"/>
              </a:ext>
            </a:extLst>
          </p:cNvPr>
          <p:cNvSpPr txBox="1"/>
          <p:nvPr/>
        </p:nvSpPr>
        <p:spPr>
          <a:xfrm>
            <a:off x="8919700" y="2598003"/>
            <a:ext cx="3059662" cy="83099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00B0F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healthy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DC026D-8B80-4DA9-81B5-D9DA64EB4433}"/>
              </a:ext>
            </a:extLst>
          </p:cNvPr>
          <p:cNvSpPr txBox="1"/>
          <p:nvPr/>
        </p:nvSpPr>
        <p:spPr>
          <a:xfrm>
            <a:off x="509664" y="2598003"/>
            <a:ext cx="3059662" cy="830997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>
                <a:solidFill>
                  <a:srgbClr val="FFC000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together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EDA973-AEE8-4CB5-828E-4BBA38847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18" r="66863" b="11634"/>
          <a:stretch/>
        </p:blipFill>
        <p:spPr>
          <a:xfrm>
            <a:off x="4959721" y="2028186"/>
            <a:ext cx="2272553" cy="234875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782D318-5F87-4739-9217-8FEF1C5C89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4" r="66862" b="57647"/>
          <a:stretch/>
        </p:blipFill>
        <p:spPr>
          <a:xfrm>
            <a:off x="4968685" y="2028186"/>
            <a:ext cx="2272553" cy="234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2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2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BB8A21-A502-470D-B1C6-4D4DEEEE5A58}"/>
              </a:ext>
            </a:extLst>
          </p:cNvPr>
          <p:cNvSpPr txBox="1"/>
          <p:nvPr/>
        </p:nvSpPr>
        <p:spPr>
          <a:xfrm>
            <a:off x="1623525" y="2998113"/>
            <a:ext cx="26436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 u="sng" dirty="0">
                <a:solidFill>
                  <a:schemeClr val="bg1"/>
                </a:solidFill>
                <a:latin typeface="HU빨강머리 120" panose="02020603020101020101" pitchFamily="18" charset="-127"/>
                <a:ea typeface="HU빨강머리 120" panose="02020603020101020101" pitchFamily="18" charset="-127"/>
              </a:rPr>
              <a:t>who?</a:t>
            </a:r>
          </a:p>
        </p:txBody>
      </p:sp>
    </p:spTree>
    <p:extLst>
      <p:ext uri="{BB962C8B-B14F-4D97-AF65-F5344CB8AC3E}">
        <p14:creationId xmlns:p14="http://schemas.microsoft.com/office/powerpoint/2010/main" val="226966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</TotalTime>
  <Words>1984</Words>
  <Application>Microsoft Office PowerPoint</Application>
  <PresentationFormat>와이드스크린</PresentationFormat>
  <Paragraphs>393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HU바르게쓰다 130</vt:lpstr>
      <vt:lpstr>HU빨강머리 120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참고문헌</vt:lpstr>
      <vt:lpstr>참고API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You’re not alone</dc:title>
  <dc:creator>김 민우</dc:creator>
  <cp:lastModifiedBy>김두용</cp:lastModifiedBy>
  <cp:revision>133</cp:revision>
  <dcterms:created xsi:type="dcterms:W3CDTF">2020-10-15T07:19:13Z</dcterms:created>
  <dcterms:modified xsi:type="dcterms:W3CDTF">2020-12-15T03:27:00Z</dcterms:modified>
</cp:coreProperties>
</file>